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1" r:id="rId5"/>
    <p:sldId id="277" r:id="rId6"/>
    <p:sldId id="262" r:id="rId7"/>
    <p:sldId id="263" r:id="rId8"/>
    <p:sldId id="264" r:id="rId9"/>
    <p:sldId id="265" r:id="rId10"/>
    <p:sldId id="280" r:id="rId11"/>
    <p:sldId id="266" r:id="rId12"/>
    <p:sldId id="267" r:id="rId13"/>
    <p:sldId id="269" r:id="rId14"/>
    <p:sldId id="276" r:id="rId15"/>
    <p:sldId id="279" r:id="rId16"/>
    <p:sldId id="271"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FFBE07-1223-44C3-B742-4FED5A5520C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10CE2421-14DA-48E0-A4F6-8FDFD5D6A5E5}">
      <dgm:prSet/>
      <dgm:spPr/>
      <dgm:t>
        <a:bodyPr/>
        <a:lstStyle/>
        <a:p>
          <a:pPr rtl="0"/>
          <a:r>
            <a:rPr lang="en-US" smtClean="0"/>
            <a:t>National </a:t>
          </a:r>
          <a:endParaRPr lang="en-US"/>
        </a:p>
      </dgm:t>
    </dgm:pt>
    <dgm:pt modelId="{B89164E1-3D03-44FC-8B86-B00BD40A5CE2}" type="parTrans" cxnId="{646CED41-AD0B-4D99-9ABF-94A41F67EB7C}">
      <dgm:prSet/>
      <dgm:spPr/>
      <dgm:t>
        <a:bodyPr/>
        <a:lstStyle/>
        <a:p>
          <a:endParaRPr lang="en-US"/>
        </a:p>
      </dgm:t>
    </dgm:pt>
    <dgm:pt modelId="{03FCE049-BB5B-45CD-B6E4-B6B07505B3DF}" type="sibTrans" cxnId="{646CED41-AD0B-4D99-9ABF-94A41F67EB7C}">
      <dgm:prSet/>
      <dgm:spPr/>
      <dgm:t>
        <a:bodyPr/>
        <a:lstStyle/>
        <a:p>
          <a:endParaRPr lang="en-US"/>
        </a:p>
      </dgm:t>
    </dgm:pt>
    <dgm:pt modelId="{317BADE0-1713-4F71-8CAE-CB571876CC5F}">
      <dgm:prSet/>
      <dgm:spPr/>
      <dgm:t>
        <a:bodyPr/>
        <a:lstStyle/>
        <a:p>
          <a:pPr rtl="0"/>
          <a:r>
            <a:rPr lang="en-US" dirty="0" smtClean="0"/>
            <a:t>NDPC</a:t>
          </a:r>
          <a:endParaRPr lang="en-US" dirty="0"/>
        </a:p>
      </dgm:t>
    </dgm:pt>
    <dgm:pt modelId="{F975DF14-0654-4ECC-8B7A-40247B5BF736}" type="parTrans" cxnId="{2E30A089-EEBE-465C-90BC-5DC1D116F4D2}">
      <dgm:prSet/>
      <dgm:spPr/>
      <dgm:t>
        <a:bodyPr/>
        <a:lstStyle/>
        <a:p>
          <a:endParaRPr lang="en-US"/>
        </a:p>
      </dgm:t>
    </dgm:pt>
    <dgm:pt modelId="{E083CE88-32ED-4302-BD81-B7FD27670ED5}" type="sibTrans" cxnId="{2E30A089-EEBE-465C-90BC-5DC1D116F4D2}">
      <dgm:prSet/>
      <dgm:spPr/>
      <dgm:t>
        <a:bodyPr/>
        <a:lstStyle/>
        <a:p>
          <a:endParaRPr lang="en-US"/>
        </a:p>
      </dgm:t>
    </dgm:pt>
    <dgm:pt modelId="{6DE5FD66-9AC8-44A4-A163-800F47CE6A82}">
      <dgm:prSet/>
      <dgm:spPr/>
      <dgm:t>
        <a:bodyPr/>
        <a:lstStyle/>
        <a:p>
          <a:pPr rtl="0"/>
          <a:r>
            <a:rPr lang="en-US" smtClean="0"/>
            <a:t>Sector Agencies</a:t>
          </a:r>
          <a:endParaRPr lang="en-US"/>
        </a:p>
      </dgm:t>
    </dgm:pt>
    <dgm:pt modelId="{C1CD7E85-16BE-4B1B-ADCA-5BA095CEF8C4}" type="parTrans" cxnId="{C137772C-3486-419D-919F-F83232CCB143}">
      <dgm:prSet/>
      <dgm:spPr/>
      <dgm:t>
        <a:bodyPr/>
        <a:lstStyle/>
        <a:p>
          <a:endParaRPr lang="en-US"/>
        </a:p>
      </dgm:t>
    </dgm:pt>
    <dgm:pt modelId="{2AF186AA-9645-4239-8734-3B9EAAC65105}" type="sibTrans" cxnId="{C137772C-3486-419D-919F-F83232CCB143}">
      <dgm:prSet/>
      <dgm:spPr/>
      <dgm:t>
        <a:bodyPr/>
        <a:lstStyle/>
        <a:p>
          <a:endParaRPr lang="en-US"/>
        </a:p>
      </dgm:t>
    </dgm:pt>
    <dgm:pt modelId="{E03AE96D-F82A-453E-B229-877CC20F1B78}">
      <dgm:prSet/>
      <dgm:spPr/>
      <dgm:t>
        <a:bodyPr/>
        <a:lstStyle/>
        <a:p>
          <a:pPr rtl="0"/>
          <a:r>
            <a:rPr lang="en-US" smtClean="0"/>
            <a:t>Ministries</a:t>
          </a:r>
          <a:endParaRPr lang="en-US"/>
        </a:p>
      </dgm:t>
    </dgm:pt>
    <dgm:pt modelId="{34F3FECA-4764-4ABE-BA70-1E4F31161FC8}" type="parTrans" cxnId="{AA889C76-1E51-4013-A5AC-24F0A8C5E7A3}">
      <dgm:prSet/>
      <dgm:spPr/>
      <dgm:t>
        <a:bodyPr/>
        <a:lstStyle/>
        <a:p>
          <a:endParaRPr lang="en-US"/>
        </a:p>
      </dgm:t>
    </dgm:pt>
    <dgm:pt modelId="{3EDB64F2-5F33-4A83-8D1E-DCD0142DFDA0}" type="sibTrans" cxnId="{AA889C76-1E51-4013-A5AC-24F0A8C5E7A3}">
      <dgm:prSet/>
      <dgm:spPr/>
      <dgm:t>
        <a:bodyPr/>
        <a:lstStyle/>
        <a:p>
          <a:endParaRPr lang="en-US"/>
        </a:p>
      </dgm:t>
    </dgm:pt>
    <dgm:pt modelId="{8ABDD864-84E5-467A-982D-2844F6D26AEF}">
      <dgm:prSet/>
      <dgm:spPr/>
      <dgm:t>
        <a:bodyPr/>
        <a:lstStyle/>
        <a:p>
          <a:pPr rtl="0"/>
          <a:r>
            <a:rPr lang="en-US" dirty="0" smtClean="0"/>
            <a:t>Regional (RCC/RPCU)</a:t>
          </a:r>
          <a:endParaRPr lang="en-US" dirty="0"/>
        </a:p>
      </dgm:t>
    </dgm:pt>
    <dgm:pt modelId="{C96B5710-FF85-488B-BB1C-7A0BC1A84FC8}" type="parTrans" cxnId="{D14FA59F-5DDF-4DFB-80A4-7A9CA725AC0C}">
      <dgm:prSet/>
      <dgm:spPr/>
      <dgm:t>
        <a:bodyPr/>
        <a:lstStyle/>
        <a:p>
          <a:endParaRPr lang="en-US"/>
        </a:p>
      </dgm:t>
    </dgm:pt>
    <dgm:pt modelId="{3E302776-B510-46CB-9D41-EE175F8E9569}" type="sibTrans" cxnId="{D14FA59F-5DDF-4DFB-80A4-7A9CA725AC0C}">
      <dgm:prSet/>
      <dgm:spPr/>
      <dgm:t>
        <a:bodyPr/>
        <a:lstStyle/>
        <a:p>
          <a:endParaRPr lang="en-US"/>
        </a:p>
      </dgm:t>
    </dgm:pt>
    <dgm:pt modelId="{76C78334-1243-4E42-8C90-C88787FD2992}">
      <dgm:prSet/>
      <dgm:spPr/>
      <dgm:t>
        <a:bodyPr/>
        <a:lstStyle/>
        <a:p>
          <a:pPr rtl="0"/>
          <a:r>
            <a:rPr lang="en-US" dirty="0" smtClean="0"/>
            <a:t>District (DPCU)</a:t>
          </a:r>
          <a:endParaRPr lang="en-US" dirty="0"/>
        </a:p>
      </dgm:t>
    </dgm:pt>
    <dgm:pt modelId="{7116A63E-C445-4D65-B3BB-0898750F28CE}" type="parTrans" cxnId="{91B1B18C-4321-41E3-8F62-D292C092144B}">
      <dgm:prSet/>
      <dgm:spPr/>
      <dgm:t>
        <a:bodyPr/>
        <a:lstStyle/>
        <a:p>
          <a:endParaRPr lang="en-US"/>
        </a:p>
      </dgm:t>
    </dgm:pt>
    <dgm:pt modelId="{A82976A1-F923-472E-9B09-6437EF22EB72}" type="sibTrans" cxnId="{91B1B18C-4321-41E3-8F62-D292C092144B}">
      <dgm:prSet/>
      <dgm:spPr/>
      <dgm:t>
        <a:bodyPr/>
        <a:lstStyle/>
        <a:p>
          <a:endParaRPr lang="en-US"/>
        </a:p>
      </dgm:t>
    </dgm:pt>
    <dgm:pt modelId="{08AB5CB2-73EE-4E91-9694-823713D17755}">
      <dgm:prSet/>
      <dgm:spPr/>
      <dgm:t>
        <a:bodyPr/>
        <a:lstStyle/>
        <a:p>
          <a:pPr rtl="0"/>
          <a:r>
            <a:rPr lang="en-US" dirty="0" smtClean="0"/>
            <a:t>All Decentralized Ministries/Agencies/Departments</a:t>
          </a:r>
          <a:endParaRPr lang="en-US" dirty="0"/>
        </a:p>
      </dgm:t>
    </dgm:pt>
    <dgm:pt modelId="{F6F05A27-F83F-4AA6-B092-562979450F28}" type="parTrans" cxnId="{84087B71-C300-4C83-AD7D-AE0B9391BFCB}">
      <dgm:prSet/>
      <dgm:spPr/>
      <dgm:t>
        <a:bodyPr/>
        <a:lstStyle/>
        <a:p>
          <a:endParaRPr lang="en-US"/>
        </a:p>
      </dgm:t>
    </dgm:pt>
    <dgm:pt modelId="{36684249-EE66-4ADA-B317-652D623DB496}" type="sibTrans" cxnId="{84087B71-C300-4C83-AD7D-AE0B9391BFCB}">
      <dgm:prSet/>
      <dgm:spPr/>
      <dgm:t>
        <a:bodyPr/>
        <a:lstStyle/>
        <a:p>
          <a:endParaRPr lang="en-US"/>
        </a:p>
      </dgm:t>
    </dgm:pt>
    <dgm:pt modelId="{4BEE203D-48D7-41E1-88FF-FC3D1A3396D6}" type="pres">
      <dgm:prSet presAssocID="{16FFBE07-1223-44C3-B742-4FED5A5520CE}" presName="Name0" presStyleCnt="0">
        <dgm:presLayoutVars>
          <dgm:chPref val="3"/>
          <dgm:dir/>
          <dgm:animLvl val="lvl"/>
          <dgm:resizeHandles/>
        </dgm:presLayoutVars>
      </dgm:prSet>
      <dgm:spPr/>
      <dgm:t>
        <a:bodyPr/>
        <a:lstStyle/>
        <a:p>
          <a:endParaRPr lang="en-US"/>
        </a:p>
      </dgm:t>
    </dgm:pt>
    <dgm:pt modelId="{9263D022-0785-43E6-B60D-6E3288B031F5}" type="pres">
      <dgm:prSet presAssocID="{10CE2421-14DA-48E0-A4F6-8FDFD5D6A5E5}" presName="horFlow" presStyleCnt="0"/>
      <dgm:spPr/>
    </dgm:pt>
    <dgm:pt modelId="{9622EE97-E479-4C53-9395-1346F989DF90}" type="pres">
      <dgm:prSet presAssocID="{10CE2421-14DA-48E0-A4F6-8FDFD5D6A5E5}" presName="bigChev" presStyleLbl="node1" presStyleIdx="0" presStyleCnt="3"/>
      <dgm:spPr/>
      <dgm:t>
        <a:bodyPr/>
        <a:lstStyle/>
        <a:p>
          <a:endParaRPr lang="en-US"/>
        </a:p>
      </dgm:t>
    </dgm:pt>
    <dgm:pt modelId="{16376AA0-35D5-40AF-8119-7C94DB02F634}" type="pres">
      <dgm:prSet presAssocID="{F975DF14-0654-4ECC-8B7A-40247B5BF736}" presName="parTrans" presStyleCnt="0"/>
      <dgm:spPr/>
    </dgm:pt>
    <dgm:pt modelId="{6832FF1C-1640-4706-946D-DBE11741C200}" type="pres">
      <dgm:prSet presAssocID="{317BADE0-1713-4F71-8CAE-CB571876CC5F}" presName="node" presStyleLbl="alignAccFollowNode1" presStyleIdx="0" presStyleCnt="4">
        <dgm:presLayoutVars>
          <dgm:bulletEnabled val="1"/>
        </dgm:presLayoutVars>
      </dgm:prSet>
      <dgm:spPr/>
      <dgm:t>
        <a:bodyPr/>
        <a:lstStyle/>
        <a:p>
          <a:endParaRPr lang="en-US"/>
        </a:p>
      </dgm:t>
    </dgm:pt>
    <dgm:pt modelId="{CC797106-978B-4C4D-ACE5-1372C323AA31}" type="pres">
      <dgm:prSet presAssocID="{E083CE88-32ED-4302-BD81-B7FD27670ED5}" presName="sibTrans" presStyleCnt="0"/>
      <dgm:spPr/>
    </dgm:pt>
    <dgm:pt modelId="{CDF60A31-4E47-4790-88D7-CC7E448D38D3}" type="pres">
      <dgm:prSet presAssocID="{6DE5FD66-9AC8-44A4-A163-800F47CE6A82}" presName="node" presStyleLbl="alignAccFollowNode1" presStyleIdx="1" presStyleCnt="4">
        <dgm:presLayoutVars>
          <dgm:bulletEnabled val="1"/>
        </dgm:presLayoutVars>
      </dgm:prSet>
      <dgm:spPr/>
      <dgm:t>
        <a:bodyPr/>
        <a:lstStyle/>
        <a:p>
          <a:endParaRPr lang="en-US"/>
        </a:p>
      </dgm:t>
    </dgm:pt>
    <dgm:pt modelId="{9E9F8C2B-F991-4335-8A93-6A345A639595}" type="pres">
      <dgm:prSet presAssocID="{2AF186AA-9645-4239-8734-3B9EAAC65105}" presName="sibTrans" presStyleCnt="0"/>
      <dgm:spPr/>
    </dgm:pt>
    <dgm:pt modelId="{1C4E5D7F-BA38-4C8E-A82E-E0F46BA5DE84}" type="pres">
      <dgm:prSet presAssocID="{E03AE96D-F82A-453E-B229-877CC20F1B78}" presName="node" presStyleLbl="alignAccFollowNode1" presStyleIdx="2" presStyleCnt="4">
        <dgm:presLayoutVars>
          <dgm:bulletEnabled val="1"/>
        </dgm:presLayoutVars>
      </dgm:prSet>
      <dgm:spPr/>
      <dgm:t>
        <a:bodyPr/>
        <a:lstStyle/>
        <a:p>
          <a:endParaRPr lang="en-US"/>
        </a:p>
      </dgm:t>
    </dgm:pt>
    <dgm:pt modelId="{CF130E4F-33BD-4641-ABE6-79AAB014C5D2}" type="pres">
      <dgm:prSet presAssocID="{10CE2421-14DA-48E0-A4F6-8FDFD5D6A5E5}" presName="vSp" presStyleCnt="0"/>
      <dgm:spPr/>
    </dgm:pt>
    <dgm:pt modelId="{15590F3B-E0AF-47F6-92F9-73CF4054653E}" type="pres">
      <dgm:prSet presAssocID="{8ABDD864-84E5-467A-982D-2844F6D26AEF}" presName="horFlow" presStyleCnt="0"/>
      <dgm:spPr/>
    </dgm:pt>
    <dgm:pt modelId="{BE7AB906-F2B0-40FE-AEAF-516C36839F92}" type="pres">
      <dgm:prSet presAssocID="{8ABDD864-84E5-467A-982D-2844F6D26AEF}" presName="bigChev" presStyleLbl="node1" presStyleIdx="1" presStyleCnt="3"/>
      <dgm:spPr/>
      <dgm:t>
        <a:bodyPr/>
        <a:lstStyle/>
        <a:p>
          <a:endParaRPr lang="en-US"/>
        </a:p>
      </dgm:t>
    </dgm:pt>
    <dgm:pt modelId="{2147E31F-31CE-48B5-BB3B-A61B902034A4}" type="pres">
      <dgm:prSet presAssocID="{8ABDD864-84E5-467A-982D-2844F6D26AEF}" presName="vSp" presStyleCnt="0"/>
      <dgm:spPr/>
    </dgm:pt>
    <dgm:pt modelId="{DFC68924-54B5-4C9D-9A6F-7DC597A311D9}" type="pres">
      <dgm:prSet presAssocID="{76C78334-1243-4E42-8C90-C88787FD2992}" presName="horFlow" presStyleCnt="0"/>
      <dgm:spPr/>
    </dgm:pt>
    <dgm:pt modelId="{94EF38FA-809E-4F9D-B54D-B9D3AA7E172E}" type="pres">
      <dgm:prSet presAssocID="{76C78334-1243-4E42-8C90-C88787FD2992}" presName="bigChev" presStyleLbl="node1" presStyleIdx="2" presStyleCnt="3"/>
      <dgm:spPr/>
      <dgm:t>
        <a:bodyPr/>
        <a:lstStyle/>
        <a:p>
          <a:endParaRPr lang="en-US"/>
        </a:p>
      </dgm:t>
    </dgm:pt>
    <dgm:pt modelId="{1AE5FB5F-8702-43A1-88FD-72D173503DAA}" type="pres">
      <dgm:prSet presAssocID="{F6F05A27-F83F-4AA6-B092-562979450F28}" presName="parTrans" presStyleCnt="0"/>
      <dgm:spPr/>
    </dgm:pt>
    <dgm:pt modelId="{F2D4B238-71F1-4130-AB85-99C7A86EC27B}" type="pres">
      <dgm:prSet presAssocID="{08AB5CB2-73EE-4E91-9694-823713D17755}" presName="node" presStyleLbl="alignAccFollowNode1" presStyleIdx="3" presStyleCnt="4" custScaleX="165478" custScaleY="121746">
        <dgm:presLayoutVars>
          <dgm:bulletEnabled val="1"/>
        </dgm:presLayoutVars>
      </dgm:prSet>
      <dgm:spPr/>
      <dgm:t>
        <a:bodyPr/>
        <a:lstStyle/>
        <a:p>
          <a:endParaRPr lang="en-US"/>
        </a:p>
      </dgm:t>
    </dgm:pt>
  </dgm:ptLst>
  <dgm:cxnLst>
    <dgm:cxn modelId="{84087B71-C300-4C83-AD7D-AE0B9391BFCB}" srcId="{76C78334-1243-4E42-8C90-C88787FD2992}" destId="{08AB5CB2-73EE-4E91-9694-823713D17755}" srcOrd="0" destOrd="0" parTransId="{F6F05A27-F83F-4AA6-B092-562979450F28}" sibTransId="{36684249-EE66-4ADA-B317-652D623DB496}"/>
    <dgm:cxn modelId="{C851A571-C8E4-4C6B-89D3-C69A802C67AD}" type="presOf" srcId="{16FFBE07-1223-44C3-B742-4FED5A5520CE}" destId="{4BEE203D-48D7-41E1-88FF-FC3D1A3396D6}" srcOrd="0" destOrd="0" presId="urn:microsoft.com/office/officeart/2005/8/layout/lProcess3"/>
    <dgm:cxn modelId="{B627E406-8B41-4B6F-AAA9-C32AD8725581}" type="presOf" srcId="{8ABDD864-84E5-467A-982D-2844F6D26AEF}" destId="{BE7AB906-F2B0-40FE-AEAF-516C36839F92}" srcOrd="0" destOrd="0" presId="urn:microsoft.com/office/officeart/2005/8/layout/lProcess3"/>
    <dgm:cxn modelId="{BA7C68E1-9F71-4833-8997-79714B589C69}" type="presOf" srcId="{E03AE96D-F82A-453E-B229-877CC20F1B78}" destId="{1C4E5D7F-BA38-4C8E-A82E-E0F46BA5DE84}" srcOrd="0" destOrd="0" presId="urn:microsoft.com/office/officeart/2005/8/layout/lProcess3"/>
    <dgm:cxn modelId="{D14FA59F-5DDF-4DFB-80A4-7A9CA725AC0C}" srcId="{16FFBE07-1223-44C3-B742-4FED5A5520CE}" destId="{8ABDD864-84E5-467A-982D-2844F6D26AEF}" srcOrd="1" destOrd="0" parTransId="{C96B5710-FF85-488B-BB1C-7A0BC1A84FC8}" sibTransId="{3E302776-B510-46CB-9D41-EE175F8E9569}"/>
    <dgm:cxn modelId="{AA889C76-1E51-4013-A5AC-24F0A8C5E7A3}" srcId="{10CE2421-14DA-48E0-A4F6-8FDFD5D6A5E5}" destId="{E03AE96D-F82A-453E-B229-877CC20F1B78}" srcOrd="2" destOrd="0" parTransId="{34F3FECA-4764-4ABE-BA70-1E4F31161FC8}" sibTransId="{3EDB64F2-5F33-4A83-8D1E-DCD0142DFDA0}"/>
    <dgm:cxn modelId="{91B1B18C-4321-41E3-8F62-D292C092144B}" srcId="{16FFBE07-1223-44C3-B742-4FED5A5520CE}" destId="{76C78334-1243-4E42-8C90-C88787FD2992}" srcOrd="2" destOrd="0" parTransId="{7116A63E-C445-4D65-B3BB-0898750F28CE}" sibTransId="{A82976A1-F923-472E-9B09-6437EF22EB72}"/>
    <dgm:cxn modelId="{C3F69A32-BEE1-47B5-9BC4-04DBFD31E6A7}" type="presOf" srcId="{76C78334-1243-4E42-8C90-C88787FD2992}" destId="{94EF38FA-809E-4F9D-B54D-B9D3AA7E172E}" srcOrd="0" destOrd="0" presId="urn:microsoft.com/office/officeart/2005/8/layout/lProcess3"/>
    <dgm:cxn modelId="{2E30A089-EEBE-465C-90BC-5DC1D116F4D2}" srcId="{10CE2421-14DA-48E0-A4F6-8FDFD5D6A5E5}" destId="{317BADE0-1713-4F71-8CAE-CB571876CC5F}" srcOrd="0" destOrd="0" parTransId="{F975DF14-0654-4ECC-8B7A-40247B5BF736}" sibTransId="{E083CE88-32ED-4302-BD81-B7FD27670ED5}"/>
    <dgm:cxn modelId="{78AB4FCC-59B5-4B8E-8F79-2DEE4ECC3219}" type="presOf" srcId="{6DE5FD66-9AC8-44A4-A163-800F47CE6A82}" destId="{CDF60A31-4E47-4790-88D7-CC7E448D38D3}" srcOrd="0" destOrd="0" presId="urn:microsoft.com/office/officeart/2005/8/layout/lProcess3"/>
    <dgm:cxn modelId="{14E720E7-F648-4722-B668-5CFABC32FB8D}" type="presOf" srcId="{317BADE0-1713-4F71-8CAE-CB571876CC5F}" destId="{6832FF1C-1640-4706-946D-DBE11741C200}" srcOrd="0" destOrd="0" presId="urn:microsoft.com/office/officeart/2005/8/layout/lProcess3"/>
    <dgm:cxn modelId="{C137772C-3486-419D-919F-F83232CCB143}" srcId="{10CE2421-14DA-48E0-A4F6-8FDFD5D6A5E5}" destId="{6DE5FD66-9AC8-44A4-A163-800F47CE6A82}" srcOrd="1" destOrd="0" parTransId="{C1CD7E85-16BE-4B1B-ADCA-5BA095CEF8C4}" sibTransId="{2AF186AA-9645-4239-8734-3B9EAAC65105}"/>
    <dgm:cxn modelId="{F9EB066D-F16F-423C-9392-1243BEB651D4}" type="presOf" srcId="{08AB5CB2-73EE-4E91-9694-823713D17755}" destId="{F2D4B238-71F1-4130-AB85-99C7A86EC27B}" srcOrd="0" destOrd="0" presId="urn:microsoft.com/office/officeart/2005/8/layout/lProcess3"/>
    <dgm:cxn modelId="{7B341F66-62FF-48F9-AC5A-DD7F9B7E4D9D}" type="presOf" srcId="{10CE2421-14DA-48E0-A4F6-8FDFD5D6A5E5}" destId="{9622EE97-E479-4C53-9395-1346F989DF90}" srcOrd="0" destOrd="0" presId="urn:microsoft.com/office/officeart/2005/8/layout/lProcess3"/>
    <dgm:cxn modelId="{646CED41-AD0B-4D99-9ABF-94A41F67EB7C}" srcId="{16FFBE07-1223-44C3-B742-4FED5A5520CE}" destId="{10CE2421-14DA-48E0-A4F6-8FDFD5D6A5E5}" srcOrd="0" destOrd="0" parTransId="{B89164E1-3D03-44FC-8B86-B00BD40A5CE2}" sibTransId="{03FCE049-BB5B-45CD-B6E4-B6B07505B3DF}"/>
    <dgm:cxn modelId="{E500EED3-56A8-40DB-8B05-995820297DE8}" type="presParOf" srcId="{4BEE203D-48D7-41E1-88FF-FC3D1A3396D6}" destId="{9263D022-0785-43E6-B60D-6E3288B031F5}" srcOrd="0" destOrd="0" presId="urn:microsoft.com/office/officeart/2005/8/layout/lProcess3"/>
    <dgm:cxn modelId="{1E787915-8490-4C91-A428-3CA8648A206D}" type="presParOf" srcId="{9263D022-0785-43E6-B60D-6E3288B031F5}" destId="{9622EE97-E479-4C53-9395-1346F989DF90}" srcOrd="0" destOrd="0" presId="urn:microsoft.com/office/officeart/2005/8/layout/lProcess3"/>
    <dgm:cxn modelId="{236B4C7D-20C5-4EF9-93FA-7EFB7E28BC9A}" type="presParOf" srcId="{9263D022-0785-43E6-B60D-6E3288B031F5}" destId="{16376AA0-35D5-40AF-8119-7C94DB02F634}" srcOrd="1" destOrd="0" presId="urn:microsoft.com/office/officeart/2005/8/layout/lProcess3"/>
    <dgm:cxn modelId="{8A3D9406-8970-43A1-9CE1-98D693780DE8}" type="presParOf" srcId="{9263D022-0785-43E6-B60D-6E3288B031F5}" destId="{6832FF1C-1640-4706-946D-DBE11741C200}" srcOrd="2" destOrd="0" presId="urn:microsoft.com/office/officeart/2005/8/layout/lProcess3"/>
    <dgm:cxn modelId="{6096B8FB-3B27-4FBC-9938-6FBFA443701B}" type="presParOf" srcId="{9263D022-0785-43E6-B60D-6E3288B031F5}" destId="{CC797106-978B-4C4D-ACE5-1372C323AA31}" srcOrd="3" destOrd="0" presId="urn:microsoft.com/office/officeart/2005/8/layout/lProcess3"/>
    <dgm:cxn modelId="{F7F8F866-AD8E-4C0B-87B4-B76CC15F2A5B}" type="presParOf" srcId="{9263D022-0785-43E6-B60D-6E3288B031F5}" destId="{CDF60A31-4E47-4790-88D7-CC7E448D38D3}" srcOrd="4" destOrd="0" presId="urn:microsoft.com/office/officeart/2005/8/layout/lProcess3"/>
    <dgm:cxn modelId="{4710D364-8D5F-4E07-9F87-31A7E3BF9512}" type="presParOf" srcId="{9263D022-0785-43E6-B60D-6E3288B031F5}" destId="{9E9F8C2B-F991-4335-8A93-6A345A639595}" srcOrd="5" destOrd="0" presId="urn:microsoft.com/office/officeart/2005/8/layout/lProcess3"/>
    <dgm:cxn modelId="{F0793D20-19AF-4677-8A67-DA99BF823E90}" type="presParOf" srcId="{9263D022-0785-43E6-B60D-6E3288B031F5}" destId="{1C4E5D7F-BA38-4C8E-A82E-E0F46BA5DE84}" srcOrd="6" destOrd="0" presId="urn:microsoft.com/office/officeart/2005/8/layout/lProcess3"/>
    <dgm:cxn modelId="{40C3B532-E219-4942-8344-F90C7BDBF380}" type="presParOf" srcId="{4BEE203D-48D7-41E1-88FF-FC3D1A3396D6}" destId="{CF130E4F-33BD-4641-ABE6-79AAB014C5D2}" srcOrd="1" destOrd="0" presId="urn:microsoft.com/office/officeart/2005/8/layout/lProcess3"/>
    <dgm:cxn modelId="{276E0988-42A8-4ED8-9693-F96AA518F25C}" type="presParOf" srcId="{4BEE203D-48D7-41E1-88FF-FC3D1A3396D6}" destId="{15590F3B-E0AF-47F6-92F9-73CF4054653E}" srcOrd="2" destOrd="0" presId="urn:microsoft.com/office/officeart/2005/8/layout/lProcess3"/>
    <dgm:cxn modelId="{67D0B72B-9FBD-4762-87D1-4124410CC13F}" type="presParOf" srcId="{15590F3B-E0AF-47F6-92F9-73CF4054653E}" destId="{BE7AB906-F2B0-40FE-AEAF-516C36839F92}" srcOrd="0" destOrd="0" presId="urn:microsoft.com/office/officeart/2005/8/layout/lProcess3"/>
    <dgm:cxn modelId="{3E621367-454C-4835-AC5E-1E288405BA7C}" type="presParOf" srcId="{4BEE203D-48D7-41E1-88FF-FC3D1A3396D6}" destId="{2147E31F-31CE-48B5-BB3B-A61B902034A4}" srcOrd="3" destOrd="0" presId="urn:microsoft.com/office/officeart/2005/8/layout/lProcess3"/>
    <dgm:cxn modelId="{1C452593-A1EA-47EF-9D4C-2CF968024C82}" type="presParOf" srcId="{4BEE203D-48D7-41E1-88FF-FC3D1A3396D6}" destId="{DFC68924-54B5-4C9D-9A6F-7DC597A311D9}" srcOrd="4" destOrd="0" presId="urn:microsoft.com/office/officeart/2005/8/layout/lProcess3"/>
    <dgm:cxn modelId="{5D31D4CA-519A-4B5E-809B-A3CF0394805B}" type="presParOf" srcId="{DFC68924-54B5-4C9D-9A6F-7DC597A311D9}" destId="{94EF38FA-809E-4F9D-B54D-B9D3AA7E172E}" srcOrd="0" destOrd="0" presId="urn:microsoft.com/office/officeart/2005/8/layout/lProcess3"/>
    <dgm:cxn modelId="{214A352D-9D64-416E-8BA0-D3B80489B361}" type="presParOf" srcId="{DFC68924-54B5-4C9D-9A6F-7DC597A311D9}" destId="{1AE5FB5F-8702-43A1-88FD-72D173503DAA}" srcOrd="1" destOrd="0" presId="urn:microsoft.com/office/officeart/2005/8/layout/lProcess3"/>
    <dgm:cxn modelId="{7BA7A66E-07D0-4007-8283-7874A8C23068}" type="presParOf" srcId="{DFC68924-54B5-4C9D-9A6F-7DC597A311D9}" destId="{F2D4B238-71F1-4130-AB85-99C7A86EC27B}"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6CF6D-2C81-4D56-A54D-010EC56E39A8}" type="datetimeFigureOut">
              <a:rPr lang="en-US" smtClean="0"/>
              <a:t>7/21/2016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B27E9-9F54-4FEE-BA97-F6865531A834}" type="slidenum">
              <a:rPr lang="en-US" smtClean="0"/>
              <a:t>‹#›</a:t>
            </a:fld>
            <a:endParaRPr lang="en-US"/>
          </a:p>
        </p:txBody>
      </p:sp>
    </p:spTree>
    <p:extLst>
      <p:ext uri="{BB962C8B-B14F-4D97-AF65-F5344CB8AC3E}">
        <p14:creationId xmlns:p14="http://schemas.microsoft.com/office/powerpoint/2010/main" val="3595323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BB27E9-9F54-4FEE-BA97-F6865531A834}" type="slidenum">
              <a:rPr lang="en-US" smtClean="0"/>
              <a:t>8</a:t>
            </a:fld>
            <a:endParaRPr lang="en-US"/>
          </a:p>
        </p:txBody>
      </p:sp>
    </p:spTree>
    <p:extLst>
      <p:ext uri="{BB962C8B-B14F-4D97-AF65-F5344CB8AC3E}">
        <p14:creationId xmlns:p14="http://schemas.microsoft.com/office/powerpoint/2010/main" val="403941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9BA04-44CF-4280-A4AB-56C134420F5C}" type="datetime1">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178093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FE6CC-D68C-49DA-81EC-5D321B439732}" type="datetime1">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1260321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B3F77-F726-40EC-A4E3-520195A16705}" type="datetime1">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363243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264941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2ADFF-3AC3-4135-A055-B91479A76D72}" type="datetime1">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118413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792DAE-4BB9-488A-8BC9-4D7A9D09439D}" type="datetime1">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160133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B814B9-7E81-47D1-8F25-D10B14AD2FFB}" type="datetime1">
              <a:rPr lang="en-US" smtClean="0"/>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3472145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2AD41A-1D4D-4595-ADF8-912ED588EB9E}" type="datetime1">
              <a:rPr lang="en-US" smtClean="0"/>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372843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9E6B6-9409-4307-A21F-753F6915CB8A}" type="datetime1">
              <a:rPr lang="en-US" smtClean="0"/>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57305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976B7-05E1-483F-B857-C6C8EBE75F66}" type="datetime1">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47095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46446-2BBE-4960-B981-367BCA0FA8F6}" type="datetime1">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EAF47-4903-4AA7-A07D-9AC8CB7A7447}" type="slidenum">
              <a:rPr lang="en-US" smtClean="0"/>
              <a:t>‹#›</a:t>
            </a:fld>
            <a:endParaRPr lang="en-US"/>
          </a:p>
        </p:txBody>
      </p:sp>
    </p:spTree>
    <p:extLst>
      <p:ext uri="{BB962C8B-B14F-4D97-AF65-F5344CB8AC3E}">
        <p14:creationId xmlns:p14="http://schemas.microsoft.com/office/powerpoint/2010/main" val="43873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23E5E-3B20-40EA-BD2C-3D34D2BEC767}" type="datetime1">
              <a:rPr lang="en-US" smtClean="0"/>
              <a:t>7/21/2016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EAF47-4903-4AA7-A07D-9AC8CB7A7447}" type="slidenum">
              <a:rPr lang="en-US" smtClean="0"/>
              <a:t>‹#›</a:t>
            </a:fld>
            <a:endParaRPr lang="en-US"/>
          </a:p>
        </p:txBody>
      </p:sp>
    </p:spTree>
    <p:extLst>
      <p:ext uri="{BB962C8B-B14F-4D97-AF65-F5344CB8AC3E}">
        <p14:creationId xmlns:p14="http://schemas.microsoft.com/office/powerpoint/2010/main" val="3903161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00101"/>
            <a:ext cx="9144000" cy="2098964"/>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Development Policy Planning in Ghana</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9144000" cy="2206480"/>
          </a:xfrm>
        </p:spPr>
        <p:txBody>
          <a:bodyPr>
            <a:normAutofit lnSpcReduction="10000"/>
          </a:bodyPr>
          <a:lstStyle/>
          <a:p>
            <a:pPr algn="just"/>
            <a:r>
              <a:rPr lang="en-US" sz="3200" b="1" dirty="0" smtClean="0">
                <a:solidFill>
                  <a:srgbClr val="0070C0"/>
                </a:solidFill>
                <a:latin typeface="Times New Roman" panose="02020603050405020304" pitchFamily="18" charset="0"/>
                <a:cs typeface="Times New Roman" panose="02020603050405020304" pitchFamily="18" charset="0"/>
              </a:rPr>
              <a:t>Richard Fosu</a:t>
            </a:r>
          </a:p>
          <a:p>
            <a:pPr algn="just"/>
            <a:r>
              <a:rPr lang="en-US" sz="3200" b="1" dirty="0" smtClean="0">
                <a:solidFill>
                  <a:srgbClr val="0070C0"/>
                </a:solidFill>
                <a:latin typeface="Times New Roman" panose="02020603050405020304" pitchFamily="18" charset="0"/>
                <a:cs typeface="Times New Roman" panose="02020603050405020304" pitchFamily="18" charset="0"/>
              </a:rPr>
              <a:t>MEP15202 (MP2 Programme)</a:t>
            </a:r>
          </a:p>
          <a:p>
            <a:pPr algn="just"/>
            <a:r>
              <a:rPr lang="en-US" sz="3200" b="1" dirty="0" smtClean="0">
                <a:solidFill>
                  <a:srgbClr val="0070C0"/>
                </a:solidFill>
                <a:latin typeface="Times New Roman" panose="02020603050405020304" pitchFamily="18" charset="0"/>
                <a:cs typeface="Times New Roman" panose="02020603050405020304" pitchFamily="18" charset="0"/>
              </a:rPr>
              <a:t>Ghana</a:t>
            </a:r>
          </a:p>
          <a:p>
            <a:pPr algn="just"/>
            <a:r>
              <a:rPr lang="en-US" sz="3200" b="1" dirty="0" smtClean="0">
                <a:solidFill>
                  <a:srgbClr val="0070C0"/>
                </a:solidFill>
                <a:latin typeface="Times New Roman" panose="02020603050405020304" pitchFamily="18" charset="0"/>
                <a:cs typeface="Times New Roman" panose="02020603050405020304" pitchFamily="18" charset="0"/>
              </a:rPr>
              <a:t>Local Government Service</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
        <p:nvSpPr>
          <p:cNvPr id="6" name="Date Placeholder 5"/>
          <p:cNvSpPr>
            <a:spLocks noGrp="1"/>
          </p:cNvSpPr>
          <p:nvPr>
            <p:ph type="dt" sz="half" idx="10"/>
          </p:nvPr>
        </p:nvSpPr>
        <p:spPr/>
        <p:txBody>
          <a:bodyPr/>
          <a:lstStyle/>
          <a:p>
            <a:fld id="{58616A54-FF58-4B7E-A449-16BCD46CF105}" type="datetime1">
              <a:rPr lang="en-US" smtClean="0"/>
              <a:t>7/21/2016</a:t>
            </a:fld>
            <a:endParaRPr lang="en-US"/>
          </a:p>
        </p:txBody>
      </p:sp>
      <p:sp>
        <p:nvSpPr>
          <p:cNvPr id="7" name="Slide Number Placeholder 6"/>
          <p:cNvSpPr>
            <a:spLocks noGrp="1"/>
          </p:cNvSpPr>
          <p:nvPr>
            <p:ph type="sldNum" sz="quarter" idx="12"/>
          </p:nvPr>
        </p:nvSpPr>
        <p:spPr/>
        <p:txBody>
          <a:bodyPr/>
          <a:lstStyle/>
          <a:p>
            <a:fld id="{547EAF47-4903-4AA7-A07D-9AC8CB7A7447}" type="slidenum">
              <a:rPr lang="en-US" smtClean="0"/>
              <a:t>1</a:t>
            </a:fld>
            <a:endParaRPr lang="en-US"/>
          </a:p>
        </p:txBody>
      </p:sp>
    </p:spTree>
    <p:extLst>
      <p:ext uri="{BB962C8B-B14F-4D97-AF65-F5344CB8AC3E}">
        <p14:creationId xmlns:p14="http://schemas.microsoft.com/office/powerpoint/2010/main" val="4069908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092" y="0"/>
            <a:ext cx="7751618" cy="1325563"/>
          </a:xfrm>
        </p:spPr>
        <p:txBody>
          <a:bodyPr>
            <a:norm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Relationship between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NDPC &amp; </a:t>
            </a:r>
            <a:r>
              <a:rPr lang="en-US" b="1" dirty="0" err="1" smtClean="0">
                <a:solidFill>
                  <a:srgbClr val="FF0000"/>
                </a:solidFill>
                <a:latin typeface="Times New Roman" panose="02020603050405020304" pitchFamily="18" charset="0"/>
                <a:cs typeface="Times New Roman" panose="02020603050405020304" pitchFamily="18" charset="0"/>
              </a:rPr>
              <a:t>MoF</a:t>
            </a:r>
            <a:r>
              <a:rPr lang="en-US" b="1" dirty="0" smtClean="0">
                <a:solidFill>
                  <a:srgbClr val="FF0000"/>
                </a:solidFill>
                <a:latin typeface="Times New Roman" panose="02020603050405020304" pitchFamily="18" charset="0"/>
                <a:cs typeface="Times New Roman" panose="02020603050405020304" pitchFamily="18" charset="0"/>
              </a:rPr>
              <a:t>(EP)</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Legally, the NDPC is responsible for development planning</a:t>
            </a:r>
          </a:p>
          <a:p>
            <a:r>
              <a:rPr lang="en-US" dirty="0" smtClean="0"/>
              <a:t>However, the </a:t>
            </a:r>
            <a:r>
              <a:rPr lang="en-US" dirty="0" err="1" smtClean="0"/>
              <a:t>MoF</a:t>
            </a:r>
            <a:r>
              <a:rPr lang="en-US" dirty="0" smtClean="0"/>
              <a:t> have pre-eminent role in planning for historical and obvious reasons (SAPs &amp;ERP, budgeting and lack of fiscal decentralization).</a:t>
            </a:r>
          </a:p>
          <a:p>
            <a:r>
              <a:rPr lang="en-US" dirty="0" smtClean="0"/>
              <a:t>This was seen in the GPRS I &amp; II.  </a:t>
            </a:r>
          </a:p>
          <a:p>
            <a:r>
              <a:rPr lang="en-US" dirty="0" smtClean="0"/>
              <a:t>The Minister of finance is a member of the commission.</a:t>
            </a:r>
            <a:endParaRPr lang="en-US" dirty="0"/>
          </a:p>
        </p:txBody>
      </p:sp>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10</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Tree>
    <p:extLst>
      <p:ext uri="{BB962C8B-B14F-4D97-AF65-F5344CB8AC3E}">
        <p14:creationId xmlns:p14="http://schemas.microsoft.com/office/powerpoint/2010/main" val="3284183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090" y="365126"/>
            <a:ext cx="7751619" cy="1112274"/>
          </a:xfrm>
        </p:spPr>
        <p:txBody>
          <a:bodyPr>
            <a:normAutofit fontScale="90000"/>
          </a:bodyPr>
          <a:lstStyle/>
          <a:p>
            <a:pPr algn="ctr"/>
            <a:r>
              <a:rPr lang="en-US" b="1" dirty="0" smtClean="0">
                <a:solidFill>
                  <a:srgbClr val="FF0000"/>
                </a:solidFill>
                <a:latin typeface="Times New Roman" panose="02020603050405020304" pitchFamily="18" charset="0"/>
                <a:cs typeface="Times New Roman" panose="02020603050405020304" pitchFamily="18" charset="0"/>
              </a:rPr>
              <a:t>The Decentralized Planning System</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Section 1 of the National Development Planning (System) Act, 1994 (Act 480) provides for Decentralized Development Planning.</a:t>
            </a:r>
          </a:p>
          <a:p>
            <a:pPr algn="just"/>
            <a:r>
              <a:rPr lang="en-US" dirty="0" smtClean="0">
                <a:latin typeface="Times New Roman" panose="02020603050405020304" pitchFamily="18" charset="0"/>
                <a:cs typeface="Times New Roman" panose="02020603050405020304" pitchFamily="18" charset="0"/>
              </a:rPr>
              <a:t>The decentralized planning system is regulated by LI and guidelines issued by the Commission.</a:t>
            </a:r>
          </a:p>
          <a:p>
            <a:pPr algn="just"/>
            <a:r>
              <a:rPr lang="en-US" dirty="0" smtClean="0">
                <a:latin typeface="Times New Roman" panose="02020603050405020304" pitchFamily="18" charset="0"/>
                <a:cs typeface="Times New Roman" panose="02020603050405020304" pitchFamily="18" charset="0"/>
              </a:rPr>
              <a:t>Since the inception of the NDPC, Ghana has followed the planning regimes and prepared medium term development plans (MTDP).</a:t>
            </a:r>
          </a:p>
          <a:p>
            <a:pPr algn="just"/>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Local Government Act, 1993 (Act 462) designate each District </a:t>
            </a: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ssembly as the planning authority of its area of jurisdiction. </a:t>
            </a:r>
          </a:p>
          <a:p>
            <a:endParaRPr lang="en-US" dirty="0" smtClean="0">
              <a:latin typeface="Times New Roman" panose="02020603050405020304" pitchFamily="18" charset="0"/>
              <a:cs typeface="Times New Roman" panose="02020603050405020304" pitchFamily="18" charset="0"/>
            </a:endParaRPr>
          </a:p>
          <a:p>
            <a:pPr marL="457200" lvl="1" indent="0">
              <a:buNone/>
            </a:pPr>
            <a:endParaRPr lang="en-US" dirty="0"/>
          </a:p>
        </p:txBody>
      </p:sp>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11</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Tree>
    <p:extLst>
      <p:ext uri="{BB962C8B-B14F-4D97-AF65-F5344CB8AC3E}">
        <p14:creationId xmlns:p14="http://schemas.microsoft.com/office/powerpoint/2010/main" val="685960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The Decentralized Planning</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 System</a:t>
            </a:r>
            <a:endParaRPr lang="en-US"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005714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12</a:t>
            </a:fld>
            <a:endParaRPr lang="en-US"/>
          </a:p>
        </p:txBody>
      </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Tree>
    <p:extLst>
      <p:ext uri="{BB962C8B-B14F-4D97-AF65-F5344CB8AC3E}">
        <p14:creationId xmlns:p14="http://schemas.microsoft.com/office/powerpoint/2010/main" val="15046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836" y="1"/>
            <a:ext cx="8614063" cy="1724890"/>
          </a:xfrm>
        </p:spPr>
        <p:txBody>
          <a:bodyPr>
            <a:normAutofit fontScale="90000"/>
          </a:bodyPr>
          <a:lstStyle/>
          <a:p>
            <a:pPr algn="ctr"/>
            <a:r>
              <a:rPr lang="en-US" sz="4000" b="1" dirty="0">
                <a:solidFill>
                  <a:srgbClr val="FF0000"/>
                </a:solidFill>
                <a:latin typeface="Times New Roman" panose="02020603050405020304" pitchFamily="18" charset="0"/>
                <a:cs typeface="Times New Roman" panose="02020603050405020304" pitchFamily="18" charset="0"/>
              </a:rPr>
              <a:t>The Decentralized Planning System &amp; The (</a:t>
            </a:r>
            <a:r>
              <a:rPr lang="en-US" sz="4000" b="1" dirty="0" smtClean="0">
                <a:solidFill>
                  <a:srgbClr val="FF0000"/>
                </a:solidFill>
                <a:latin typeface="Times New Roman" panose="02020603050405020304" pitchFamily="18" charset="0"/>
                <a:cs typeface="Times New Roman" panose="02020603050405020304" pitchFamily="18" charset="0"/>
              </a:rPr>
              <a:t>D)MTDP-Activities/Processes/Steps</a:t>
            </a:r>
            <a:endParaRPr lang="en-US" sz="4000" dirty="0"/>
          </a:p>
        </p:txBody>
      </p:sp>
      <p:sp>
        <p:nvSpPr>
          <p:cNvPr id="3" name="Content Placeholder 2"/>
          <p:cNvSpPr>
            <a:spLocks noGrp="1"/>
          </p:cNvSpPr>
          <p:nvPr>
            <p:ph sz="half" idx="1"/>
          </p:nvPr>
        </p:nvSpPr>
        <p:spPr/>
        <p:txBody>
          <a:bodyPr>
            <a:normAutofit lnSpcReduction="10000"/>
          </a:bodyPr>
          <a:lstStyle/>
          <a:p>
            <a:pPr marL="457200" indent="-457200">
              <a:buFont typeface="+mj-lt"/>
              <a:buAutoNum type="arabicParenR"/>
            </a:pPr>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Vision, mission &amp; function</a:t>
            </a:r>
          </a:p>
          <a:p>
            <a:pPr marL="457200" indent="-457200">
              <a:buFont typeface="+mj-lt"/>
              <a:buAutoNum type="arabicParenR"/>
            </a:pPr>
            <a:r>
              <a:rPr lang="en-US" sz="2000" b="1" dirty="0" smtClean="0">
                <a:solidFill>
                  <a:srgbClr val="0070C0"/>
                </a:solidFill>
                <a:latin typeface="Times New Roman" panose="02020603050405020304" pitchFamily="18" charset="0"/>
                <a:cs typeface="Times New Roman" panose="02020603050405020304" pitchFamily="18" charset="0"/>
              </a:rPr>
              <a:t>Performance Review</a:t>
            </a:r>
          </a:p>
          <a:p>
            <a:pPr marL="457200" indent="-457200">
              <a:buFont typeface="+mj-lt"/>
              <a:buAutoNum type="arabicParenR"/>
            </a:pPr>
            <a:r>
              <a:rPr lang="en-US" sz="2000" b="1" dirty="0" smtClean="0">
                <a:solidFill>
                  <a:srgbClr val="0070C0"/>
                </a:solidFill>
                <a:latin typeface="Times New Roman" panose="02020603050405020304" pitchFamily="18" charset="0"/>
                <a:cs typeface="Times New Roman" panose="02020603050405020304" pitchFamily="18" charset="0"/>
              </a:rPr>
              <a:t>Analysis of existing situation/compilation of district profile</a:t>
            </a:r>
          </a:p>
          <a:p>
            <a:pPr marL="457200" indent="-457200" algn="just">
              <a:buFont typeface="+mj-lt"/>
              <a:buAutoNum type="arabicParenR"/>
            </a:pP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smtClean="0">
                <a:solidFill>
                  <a:srgbClr val="0070C0"/>
                </a:solidFill>
                <a:latin typeface="Times New Roman" panose="02020603050405020304" pitchFamily="18" charset="0"/>
                <a:cs typeface="Times New Roman" panose="02020603050405020304" pitchFamily="18" charset="0"/>
              </a:rPr>
              <a:t>Harmonization of community aspirations with gaps identified from performance review and district profiling.</a:t>
            </a:r>
          </a:p>
          <a:p>
            <a:pPr marL="457200" indent="-457200" algn="just">
              <a:buFont typeface="+mj-lt"/>
              <a:buAutoNum type="arabicParenR"/>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Link key development problems with thematic areas of the NMTDPF</a:t>
            </a:r>
          </a:p>
          <a:p>
            <a:pPr marL="457200" indent="-457200" algn="just">
              <a:buFont typeface="+mj-lt"/>
              <a:buAutoNum type="arabicParenR"/>
            </a:pPr>
            <a:r>
              <a:rPr lang="en-US" sz="2000" dirty="0">
                <a:latin typeface="Times New Roman" panose="02020603050405020304" pitchFamily="18" charset="0"/>
                <a:cs typeface="Times New Roman" panose="02020603050405020304" pitchFamily="18" charset="0"/>
              </a:rPr>
              <a:t>Prioritization of adopted issues</a:t>
            </a:r>
          </a:p>
          <a:p>
            <a:pPr marL="457200" indent="-457200" algn="just">
              <a:buFont typeface="+mj-lt"/>
              <a:buAutoNum type="arabicParenR"/>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Selection of prioritized development option</a:t>
            </a:r>
          </a:p>
          <a:p>
            <a:pPr marL="457200" indent="-457200" algn="just">
              <a:buFont typeface="+mj-lt"/>
              <a:buAutoNum type="arabicParenR"/>
            </a:pP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normAutofit lnSpcReduction="10000"/>
          </a:bodyPr>
          <a:lstStyle/>
          <a:p>
            <a:pPr marL="0" indent="0">
              <a:buNone/>
            </a:pPr>
            <a:r>
              <a:rPr lang="en-US" sz="2000" dirty="0" smtClean="0">
                <a:latin typeface="Times New Roman" panose="02020603050405020304" pitchFamily="18" charset="0"/>
                <a:cs typeface="Times New Roman" panose="02020603050405020304" pitchFamily="18" charset="0"/>
              </a:rPr>
              <a:t>8. selection of District Development Goal</a:t>
            </a:r>
          </a:p>
          <a:p>
            <a:pPr marL="0" indent="0">
              <a:buNone/>
            </a:pPr>
            <a:r>
              <a:rPr lang="en-US" sz="2000" dirty="0" smtClean="0">
                <a:latin typeface="Times New Roman" panose="02020603050405020304" pitchFamily="18" charset="0"/>
                <a:cs typeface="Times New Roman" panose="02020603050405020304" pitchFamily="18" charset="0"/>
              </a:rPr>
              <a:t>9.  </a:t>
            </a:r>
            <a:r>
              <a:rPr lang="en-US" sz="2000" dirty="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doption of District objective and strategies</a:t>
            </a:r>
          </a:p>
          <a:p>
            <a:pPr marL="0" indent="0">
              <a:buNone/>
            </a:pPr>
            <a:r>
              <a:rPr lang="en-US" sz="2000" dirty="0" smtClean="0">
                <a:latin typeface="Times New Roman" panose="02020603050405020304" pitchFamily="18" charset="0"/>
                <a:cs typeface="Times New Roman" panose="02020603050405020304" pitchFamily="18" charset="0"/>
              </a:rPr>
              <a:t>10.  Formulation of development programmes</a:t>
            </a:r>
          </a:p>
          <a:p>
            <a:pPr marL="0" indent="0">
              <a:buNone/>
            </a:pPr>
            <a:r>
              <a:rPr lang="en-US" sz="2000" dirty="0" smtClean="0">
                <a:latin typeface="Times New Roman" panose="02020603050405020304" pitchFamily="18" charset="0"/>
                <a:cs typeface="Times New Roman" panose="02020603050405020304" pitchFamily="18" charset="0"/>
              </a:rPr>
              <a:t>11.  Formulation of Composite </a:t>
            </a:r>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lan of Action</a:t>
            </a:r>
          </a:p>
          <a:p>
            <a:pPr marL="0" indent="0">
              <a:buNone/>
            </a:pPr>
            <a:r>
              <a:rPr lang="en-US" sz="2000" dirty="0" smtClean="0">
                <a:latin typeface="Times New Roman" panose="02020603050405020304" pitchFamily="18" charset="0"/>
                <a:cs typeface="Times New Roman" panose="02020603050405020304" pitchFamily="18" charset="0"/>
              </a:rPr>
              <a:t>12.  Preparation of Indicative financial Plan</a:t>
            </a:r>
          </a:p>
          <a:p>
            <a:pPr marL="0" indent="0">
              <a:buNone/>
            </a:pPr>
            <a:r>
              <a:rPr lang="en-US" sz="2000" dirty="0" smtClean="0">
                <a:latin typeface="Times New Roman" panose="02020603050405020304" pitchFamily="18" charset="0"/>
                <a:cs typeface="Times New Roman" panose="02020603050405020304" pitchFamily="18" charset="0"/>
              </a:rPr>
              <a:t>13. Preparation of District Composite Annual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Action Plan</a:t>
            </a:r>
          </a:p>
          <a:p>
            <a:pPr marL="0" indent="0">
              <a:buNone/>
            </a:pPr>
            <a:r>
              <a:rPr lang="en-US" sz="2000" dirty="0" smtClean="0">
                <a:latin typeface="Times New Roman" panose="02020603050405020304" pitchFamily="18" charset="0"/>
                <a:cs typeface="Times New Roman" panose="02020603050405020304" pitchFamily="18" charset="0"/>
              </a:rPr>
              <a:t>14. Adoption of the DMTDP</a:t>
            </a:r>
          </a:p>
          <a:p>
            <a:pPr marL="0" indent="0">
              <a:buNone/>
            </a:pPr>
            <a:r>
              <a:rPr lang="en-US" sz="2000" dirty="0" smtClean="0">
                <a:latin typeface="Times New Roman" panose="02020603050405020304" pitchFamily="18" charset="0"/>
                <a:cs typeface="Times New Roman" panose="02020603050405020304" pitchFamily="18" charset="0"/>
              </a:rPr>
              <a:t>15. Implementation of Annual Action Plans</a:t>
            </a:r>
          </a:p>
          <a:p>
            <a:pPr marL="0" indent="0">
              <a:buNone/>
            </a:pPr>
            <a:r>
              <a:rPr lang="en-US" sz="2000" dirty="0" smtClean="0">
                <a:latin typeface="Times New Roman" panose="02020603050405020304" pitchFamily="18" charset="0"/>
                <a:cs typeface="Times New Roman" panose="02020603050405020304" pitchFamily="18" charset="0"/>
              </a:rPr>
              <a:t>16. Monitoring and Evaluation</a:t>
            </a:r>
          </a:p>
          <a:p>
            <a:pPr marL="0" indent="0">
              <a:buNone/>
            </a:pPr>
            <a:r>
              <a:rPr lang="en-US" sz="2000" dirty="0" smtClean="0">
                <a:latin typeface="Times New Roman" panose="02020603050405020304" pitchFamily="18" charset="0"/>
                <a:cs typeface="Times New Roman" panose="02020603050405020304" pitchFamily="18" charset="0"/>
              </a:rPr>
              <a:t>17. Development of District Communication strategy</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fld id="{72792DAE-4BB9-488A-8BC9-4D7A9D09439D}" type="datetime1">
              <a:rPr lang="en-US" smtClean="0"/>
              <a:t>7/21/2016</a:t>
            </a:fld>
            <a:endParaRPr lang="en-US"/>
          </a:p>
        </p:txBody>
      </p:sp>
      <p:sp>
        <p:nvSpPr>
          <p:cNvPr id="6" name="Slide Number Placeholder 5"/>
          <p:cNvSpPr>
            <a:spLocks noGrp="1"/>
          </p:cNvSpPr>
          <p:nvPr>
            <p:ph type="sldNum" sz="quarter" idx="12"/>
          </p:nvPr>
        </p:nvSpPr>
        <p:spPr/>
        <p:txBody>
          <a:bodyPr/>
          <a:lstStyle/>
          <a:p>
            <a:fld id="{547EAF47-4903-4AA7-A07D-9AC8CB7A7447}" type="slidenum">
              <a:rPr lang="en-US" smtClean="0"/>
              <a:t>13</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2015836" cy="129886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9899" y="0"/>
            <a:ext cx="1562101" cy="1298012"/>
          </a:xfrm>
          <a:prstGeom prst="rect">
            <a:avLst/>
          </a:prstGeom>
        </p:spPr>
      </p:pic>
    </p:spTree>
    <p:extLst>
      <p:ext uri="{BB962C8B-B14F-4D97-AF65-F5344CB8AC3E}">
        <p14:creationId xmlns:p14="http://schemas.microsoft.com/office/powerpoint/2010/main" val="3566444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090" y="1"/>
            <a:ext cx="7751619" cy="1477398"/>
          </a:xfrm>
        </p:spPr>
        <p:txBody>
          <a:bodyPr>
            <a:normAutofit/>
          </a:bodyPr>
          <a:lstStyle/>
          <a:p>
            <a:pPr algn="ctr"/>
            <a:r>
              <a:rPr lang="en-US" sz="3600" b="1" dirty="0" smtClean="0">
                <a:solidFill>
                  <a:srgbClr val="FF0000"/>
                </a:solidFill>
                <a:latin typeface="Times New Roman" panose="02020603050405020304" pitchFamily="18" charset="0"/>
                <a:cs typeface="Times New Roman" panose="02020603050405020304" pitchFamily="18" charset="0"/>
              </a:rPr>
              <a:t>Essence of the Planning Activities in the Decentralized Planning System</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Participation</a:t>
            </a:r>
          </a:p>
          <a:p>
            <a:r>
              <a:rPr lang="en-US" dirty="0" smtClean="0"/>
              <a:t>Prioritization</a:t>
            </a:r>
          </a:p>
          <a:p>
            <a:r>
              <a:rPr lang="en-US" dirty="0" smtClean="0"/>
              <a:t>Consultation</a:t>
            </a:r>
          </a:p>
          <a:p>
            <a:r>
              <a:rPr lang="en-US" dirty="0" smtClean="0"/>
              <a:t>Delegation</a:t>
            </a:r>
          </a:p>
          <a:p>
            <a:r>
              <a:rPr lang="en-US" dirty="0" smtClean="0"/>
              <a:t>Accountability </a:t>
            </a:r>
            <a:endParaRPr lang="en-US" dirty="0"/>
          </a:p>
        </p:txBody>
      </p:sp>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14</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Tree>
    <p:extLst>
      <p:ext uri="{BB962C8B-B14F-4D97-AF65-F5344CB8AC3E}">
        <p14:creationId xmlns:p14="http://schemas.microsoft.com/office/powerpoint/2010/main" val="4123014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Issues in the Planning Process</a:t>
            </a:r>
            <a:endParaRPr lang="en-US" dirty="0"/>
          </a:p>
        </p:txBody>
      </p:sp>
      <p:sp>
        <p:nvSpPr>
          <p:cNvPr id="3" name="Text Placeholder 2"/>
          <p:cNvSpPr>
            <a:spLocks noGrp="1"/>
          </p:cNvSpPr>
          <p:nvPr>
            <p:ph type="body" idx="1"/>
          </p:nvPr>
        </p:nvSpPr>
        <p:spPr/>
        <p:txBody>
          <a:bodyPr>
            <a:normAutofit/>
          </a:bodyPr>
          <a:lstStyle/>
          <a:p>
            <a:pPr algn="ctr"/>
            <a:r>
              <a:rPr lang="en-US" sz="3600" dirty="0" smtClean="0">
                <a:solidFill>
                  <a:schemeClr val="accent6"/>
                </a:solidFill>
                <a:latin typeface="Times New Roman" panose="02020603050405020304" pitchFamily="18" charset="0"/>
                <a:cs typeface="Times New Roman" panose="02020603050405020304" pitchFamily="18" charset="0"/>
              </a:rPr>
              <a:t>Merits</a:t>
            </a:r>
            <a:endParaRPr lang="en-US" sz="3600" dirty="0">
              <a:solidFill>
                <a:schemeClr val="accent6"/>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lstStyle/>
          <a:p>
            <a:r>
              <a:rPr lang="en-US" dirty="0" smtClean="0"/>
              <a:t> Bottom-up approach</a:t>
            </a:r>
          </a:p>
          <a:p>
            <a:r>
              <a:rPr lang="en-US" dirty="0" smtClean="0"/>
              <a:t>Ownership</a:t>
            </a:r>
          </a:p>
          <a:p>
            <a:r>
              <a:rPr lang="en-US" dirty="0" smtClean="0"/>
              <a:t>Accountability</a:t>
            </a:r>
          </a:p>
          <a:p>
            <a:r>
              <a:rPr lang="en-US" dirty="0" smtClean="0"/>
              <a:t>Good quality of inputs due to broad consultation</a:t>
            </a:r>
            <a:endParaRPr lang="en-US" dirty="0"/>
          </a:p>
        </p:txBody>
      </p:sp>
      <p:sp>
        <p:nvSpPr>
          <p:cNvPr id="5" name="Text Placeholder 4"/>
          <p:cNvSpPr>
            <a:spLocks noGrp="1"/>
          </p:cNvSpPr>
          <p:nvPr>
            <p:ph type="body" sz="quarter" idx="3"/>
          </p:nvPr>
        </p:nvSpPr>
        <p:spPr/>
        <p:txBody>
          <a:bodyPr>
            <a:normAutofit/>
          </a:bodyPr>
          <a:lstStyle/>
          <a:p>
            <a:pPr algn="ctr"/>
            <a:r>
              <a:rPr lang="en-US" sz="3600" dirty="0" smtClean="0">
                <a:solidFill>
                  <a:schemeClr val="accent6"/>
                </a:solidFill>
                <a:latin typeface="Times New Roman" panose="02020603050405020304" pitchFamily="18" charset="0"/>
                <a:cs typeface="Times New Roman" panose="02020603050405020304" pitchFamily="18" charset="0"/>
              </a:rPr>
              <a:t>Demerits</a:t>
            </a:r>
            <a:endParaRPr lang="en-US" sz="3600" dirty="0">
              <a:solidFill>
                <a:schemeClr val="accent6"/>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quarter" idx="4"/>
          </p:nvPr>
        </p:nvSpPr>
        <p:spPr/>
        <p:txBody>
          <a:bodyPr/>
          <a:lstStyle/>
          <a:p>
            <a:r>
              <a:rPr lang="en-US" dirty="0" smtClean="0"/>
              <a:t> Cost</a:t>
            </a:r>
          </a:p>
          <a:p>
            <a:r>
              <a:rPr lang="en-US" dirty="0" smtClean="0"/>
              <a:t>Institutional and citizenry fatigue</a:t>
            </a:r>
          </a:p>
          <a:p>
            <a:r>
              <a:rPr lang="en-US" dirty="0" smtClean="0"/>
              <a:t>Politics-Resource allocation problem</a:t>
            </a:r>
          </a:p>
          <a:p>
            <a:r>
              <a:rPr lang="en-US" dirty="0" smtClean="0"/>
              <a:t>Planning and budgeting conflicts</a:t>
            </a:r>
            <a:endParaRPr lang="en-US" dirty="0"/>
          </a:p>
        </p:txBody>
      </p:sp>
      <p:sp>
        <p:nvSpPr>
          <p:cNvPr id="7" name="Date Placeholder 6"/>
          <p:cNvSpPr>
            <a:spLocks noGrp="1"/>
          </p:cNvSpPr>
          <p:nvPr>
            <p:ph type="dt" sz="half" idx="10"/>
          </p:nvPr>
        </p:nvSpPr>
        <p:spPr/>
        <p:txBody>
          <a:bodyPr/>
          <a:lstStyle/>
          <a:p>
            <a:fld id="{20B814B9-7E81-47D1-8F25-D10B14AD2FFB}" type="datetime1">
              <a:rPr lang="en-US" smtClean="0"/>
              <a:t>7/21/2016</a:t>
            </a:fld>
            <a:endParaRPr lang="en-US"/>
          </a:p>
        </p:txBody>
      </p:sp>
      <p:sp>
        <p:nvSpPr>
          <p:cNvPr id="8" name="Slide Number Placeholder 7"/>
          <p:cNvSpPr>
            <a:spLocks noGrp="1"/>
          </p:cNvSpPr>
          <p:nvPr>
            <p:ph type="sldNum" sz="quarter" idx="12"/>
          </p:nvPr>
        </p:nvSpPr>
        <p:spPr/>
        <p:txBody>
          <a:bodyPr/>
          <a:lstStyle/>
          <a:p>
            <a:fld id="{547EAF47-4903-4AA7-A07D-9AC8CB7A7447}" type="slidenum">
              <a:rPr lang="en-US" smtClean="0"/>
              <a:t>15</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Tree>
    <p:extLst>
      <p:ext uri="{BB962C8B-B14F-4D97-AF65-F5344CB8AC3E}">
        <p14:creationId xmlns:p14="http://schemas.microsoft.com/office/powerpoint/2010/main" val="380637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090" y="114300"/>
            <a:ext cx="7834745" cy="1205346"/>
          </a:xfrm>
        </p:spPr>
        <p:txBody>
          <a:bodyPr>
            <a:normAutofit fontScale="90000"/>
          </a:bodyPr>
          <a:lstStyle/>
          <a:p>
            <a:pPr algn="ctr"/>
            <a:r>
              <a:rPr lang="en-US" b="1" dirty="0" smtClean="0">
                <a:solidFill>
                  <a:srgbClr val="FF0000"/>
                </a:solidFill>
                <a:latin typeface="Times New Roman" panose="02020603050405020304" pitchFamily="18" charset="0"/>
                <a:cs typeface="Times New Roman" panose="02020603050405020304" pitchFamily="18" charset="0"/>
              </a:rPr>
              <a:t>Modified Policy Quality Checklist for Planning Processes in Ghana</a:t>
            </a:r>
            <a:endParaRPr lang="en-US" b="1" dirty="0">
              <a:solidFill>
                <a:srgbClr val="FF0000"/>
              </a:solidFill>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96166932"/>
              </p:ext>
            </p:extLst>
          </p:nvPr>
        </p:nvGraphicFramePr>
        <p:xfrm>
          <a:off x="838200" y="1433513"/>
          <a:ext cx="10515601" cy="4023360"/>
        </p:xfrm>
        <a:graphic>
          <a:graphicData uri="http://schemas.openxmlformats.org/drawingml/2006/table">
            <a:tbl>
              <a:tblPr firstRow="1" bandRow="1">
                <a:tableStyleId>{93296810-A885-4BE3-A3E7-6D5BEEA58F35}</a:tableStyleId>
              </a:tblPr>
              <a:tblGrid>
                <a:gridCol w="845127"/>
                <a:gridCol w="6473537"/>
                <a:gridCol w="3196937"/>
              </a:tblGrid>
              <a:tr h="357657">
                <a:tc>
                  <a:txBody>
                    <a:bodyPr/>
                    <a:lstStyle/>
                    <a:p>
                      <a:pPr algn="ctr"/>
                      <a:r>
                        <a:rPr lang="en-US" dirty="0" smtClean="0"/>
                        <a:t>S/No.</a:t>
                      </a:r>
                      <a:endParaRPr lang="en-US" dirty="0"/>
                    </a:p>
                  </a:txBody>
                  <a:tcPr/>
                </a:tc>
                <a:tc>
                  <a:txBody>
                    <a:bodyPr/>
                    <a:lstStyle/>
                    <a:p>
                      <a:pPr algn="ctr"/>
                      <a:r>
                        <a:rPr lang="en-US" dirty="0" smtClean="0"/>
                        <a:t>Component Aspects</a:t>
                      </a:r>
                      <a:endParaRPr lang="en-US" dirty="0"/>
                    </a:p>
                  </a:txBody>
                  <a:tcPr/>
                </a:tc>
                <a:tc>
                  <a:txBody>
                    <a:bodyPr/>
                    <a:lstStyle/>
                    <a:p>
                      <a:pPr algn="ctr"/>
                      <a:r>
                        <a:rPr lang="en-US" dirty="0" smtClean="0"/>
                        <a:t>Assessment/Score (out of 5)</a:t>
                      </a:r>
                      <a:endParaRPr lang="en-US" dirty="0"/>
                    </a:p>
                  </a:txBody>
                  <a:tcPr/>
                </a:tc>
              </a:tr>
              <a:tr h="357657">
                <a:tc>
                  <a:txBody>
                    <a:bodyPr/>
                    <a:lstStyle/>
                    <a:p>
                      <a:r>
                        <a:rPr lang="en-US" dirty="0" smtClean="0"/>
                        <a:t>1</a:t>
                      </a:r>
                      <a:endParaRPr lang="en-US" dirty="0"/>
                    </a:p>
                  </a:txBody>
                  <a:tcPr/>
                </a:tc>
                <a:tc>
                  <a:txBody>
                    <a:bodyPr/>
                    <a:lstStyle/>
                    <a:p>
                      <a:r>
                        <a:rPr lang="en-US" dirty="0" smtClean="0"/>
                        <a:t>Ownership</a:t>
                      </a:r>
                      <a:r>
                        <a:rPr lang="en-US" baseline="0" dirty="0" smtClean="0"/>
                        <a:t> of the process of planning</a:t>
                      </a:r>
                      <a:endParaRPr lang="en-US" dirty="0"/>
                    </a:p>
                  </a:txBody>
                  <a:tcPr/>
                </a:tc>
                <a:tc>
                  <a:txBody>
                    <a:bodyPr/>
                    <a:lstStyle/>
                    <a:p>
                      <a:pPr algn="ctr"/>
                      <a:r>
                        <a:rPr lang="en-US" dirty="0" smtClean="0"/>
                        <a:t>4</a:t>
                      </a:r>
                      <a:endParaRPr lang="en-US" dirty="0"/>
                    </a:p>
                  </a:txBody>
                  <a:tcPr/>
                </a:tc>
              </a:tr>
              <a:tr h="357657">
                <a:tc>
                  <a:txBody>
                    <a:bodyPr/>
                    <a:lstStyle/>
                    <a:p>
                      <a:r>
                        <a:rPr lang="en-US" dirty="0" smtClean="0"/>
                        <a:t>2</a:t>
                      </a:r>
                      <a:endParaRPr lang="en-US" dirty="0"/>
                    </a:p>
                  </a:txBody>
                  <a:tcPr/>
                </a:tc>
                <a:tc>
                  <a:txBody>
                    <a:bodyPr/>
                    <a:lstStyle/>
                    <a:p>
                      <a:r>
                        <a:rPr lang="en-US" dirty="0" smtClean="0"/>
                        <a:t>Vision &amp;</a:t>
                      </a:r>
                      <a:r>
                        <a:rPr lang="en-US" baseline="0" dirty="0" smtClean="0"/>
                        <a:t> commitment of top leader(s) to the planning process</a:t>
                      </a:r>
                      <a:endParaRPr lang="en-US" dirty="0"/>
                    </a:p>
                  </a:txBody>
                  <a:tcPr/>
                </a:tc>
                <a:tc>
                  <a:txBody>
                    <a:bodyPr/>
                    <a:lstStyle/>
                    <a:p>
                      <a:pPr algn="ctr"/>
                      <a:r>
                        <a:rPr lang="en-US" dirty="0" smtClean="0"/>
                        <a:t>2.5</a:t>
                      </a:r>
                      <a:endParaRPr lang="en-US" dirty="0"/>
                    </a:p>
                  </a:txBody>
                  <a:tcPr/>
                </a:tc>
              </a:tr>
              <a:tr h="357657">
                <a:tc>
                  <a:txBody>
                    <a:bodyPr/>
                    <a:lstStyle/>
                    <a:p>
                      <a:r>
                        <a:rPr lang="en-US" dirty="0" smtClean="0"/>
                        <a:t>3</a:t>
                      </a:r>
                      <a:endParaRPr lang="en-US" dirty="0"/>
                    </a:p>
                  </a:txBody>
                  <a:tcPr/>
                </a:tc>
                <a:tc>
                  <a:txBody>
                    <a:bodyPr/>
                    <a:lstStyle/>
                    <a:p>
                      <a:r>
                        <a:rPr lang="en-US" dirty="0" smtClean="0"/>
                        <a:t>Commitment</a:t>
                      </a:r>
                      <a:r>
                        <a:rPr lang="en-US" baseline="0" dirty="0" smtClean="0"/>
                        <a:t> of institutions and persons to planning procedures</a:t>
                      </a:r>
                      <a:endParaRPr lang="en-US" dirty="0"/>
                    </a:p>
                  </a:txBody>
                  <a:tcPr/>
                </a:tc>
                <a:tc>
                  <a:txBody>
                    <a:bodyPr/>
                    <a:lstStyle/>
                    <a:p>
                      <a:pPr algn="ctr"/>
                      <a:r>
                        <a:rPr lang="en-US" dirty="0" smtClean="0"/>
                        <a:t>4</a:t>
                      </a:r>
                      <a:endParaRPr lang="en-US" dirty="0"/>
                    </a:p>
                  </a:txBody>
                  <a:tcPr/>
                </a:tc>
              </a:tr>
              <a:tr h="357657">
                <a:tc>
                  <a:txBody>
                    <a:bodyPr/>
                    <a:lstStyle/>
                    <a:p>
                      <a:r>
                        <a:rPr lang="en-US" dirty="0" smtClean="0"/>
                        <a:t>4</a:t>
                      </a:r>
                      <a:endParaRPr lang="en-US" dirty="0"/>
                    </a:p>
                  </a:txBody>
                  <a:tcPr/>
                </a:tc>
                <a:tc>
                  <a:txBody>
                    <a:bodyPr/>
                    <a:lstStyle/>
                    <a:p>
                      <a:r>
                        <a:rPr lang="en-US" dirty="0" smtClean="0"/>
                        <a:t>Authority and</a:t>
                      </a:r>
                      <a:r>
                        <a:rPr lang="en-US" baseline="0" dirty="0" smtClean="0"/>
                        <a:t> capacity of policy organization (MMDAs/MDAs)</a:t>
                      </a:r>
                      <a:endParaRPr lang="en-US" dirty="0"/>
                    </a:p>
                  </a:txBody>
                  <a:tcPr/>
                </a:tc>
                <a:tc>
                  <a:txBody>
                    <a:bodyPr/>
                    <a:lstStyle/>
                    <a:p>
                      <a:pPr algn="ctr"/>
                      <a:r>
                        <a:rPr lang="en-US" dirty="0" smtClean="0"/>
                        <a:t>3</a:t>
                      </a:r>
                      <a:endParaRPr lang="en-US" dirty="0"/>
                    </a:p>
                  </a:txBody>
                  <a:tcPr/>
                </a:tc>
              </a:tr>
              <a:tr h="357657">
                <a:tc>
                  <a:txBody>
                    <a:bodyPr/>
                    <a:lstStyle/>
                    <a:p>
                      <a:r>
                        <a:rPr lang="en-US" dirty="0" smtClean="0"/>
                        <a:t>5</a:t>
                      </a:r>
                      <a:endParaRPr lang="en-US" dirty="0"/>
                    </a:p>
                  </a:txBody>
                  <a:tcPr/>
                </a:tc>
                <a:tc>
                  <a:txBody>
                    <a:bodyPr/>
                    <a:lstStyle/>
                    <a:p>
                      <a:r>
                        <a:rPr lang="en-US" dirty="0" smtClean="0"/>
                        <a:t>Mindset &amp; competency of</a:t>
                      </a:r>
                      <a:r>
                        <a:rPr lang="en-US" baseline="0" dirty="0" smtClean="0"/>
                        <a:t> planning officials</a:t>
                      </a:r>
                      <a:endParaRPr lang="en-US" dirty="0"/>
                    </a:p>
                  </a:txBody>
                  <a:tcPr/>
                </a:tc>
                <a:tc>
                  <a:txBody>
                    <a:bodyPr/>
                    <a:lstStyle/>
                    <a:p>
                      <a:pPr algn="ctr"/>
                      <a:r>
                        <a:rPr lang="en-US" dirty="0" smtClean="0"/>
                        <a:t>3</a:t>
                      </a:r>
                      <a:endParaRPr lang="en-US" dirty="0"/>
                    </a:p>
                  </a:txBody>
                  <a:tcPr/>
                </a:tc>
              </a:tr>
              <a:tr h="357657">
                <a:tc>
                  <a:txBody>
                    <a:bodyPr/>
                    <a:lstStyle/>
                    <a:p>
                      <a:r>
                        <a:rPr lang="en-US" dirty="0" smtClean="0"/>
                        <a:t>6</a:t>
                      </a:r>
                      <a:endParaRPr lang="en-US" dirty="0"/>
                    </a:p>
                  </a:txBody>
                  <a:tcPr/>
                </a:tc>
                <a:tc>
                  <a:txBody>
                    <a:bodyPr/>
                    <a:lstStyle/>
                    <a:p>
                      <a:r>
                        <a:rPr lang="en-US" dirty="0" smtClean="0"/>
                        <a:t>Budgeting and staffing</a:t>
                      </a:r>
                      <a:endParaRPr lang="en-US" dirty="0"/>
                    </a:p>
                  </a:txBody>
                  <a:tcPr/>
                </a:tc>
                <a:tc>
                  <a:txBody>
                    <a:bodyPr/>
                    <a:lstStyle/>
                    <a:p>
                      <a:pPr algn="ctr"/>
                      <a:r>
                        <a:rPr lang="en-US" dirty="0" smtClean="0"/>
                        <a:t>3</a:t>
                      </a:r>
                      <a:endParaRPr lang="en-US" dirty="0"/>
                    </a:p>
                  </a:txBody>
                  <a:tcPr/>
                </a:tc>
              </a:tr>
              <a:tr h="357657">
                <a:tc>
                  <a:txBody>
                    <a:bodyPr/>
                    <a:lstStyle/>
                    <a:p>
                      <a:r>
                        <a:rPr lang="en-US" dirty="0" smtClean="0"/>
                        <a:t>7</a:t>
                      </a:r>
                      <a:endParaRPr lang="en-US" dirty="0"/>
                    </a:p>
                  </a:txBody>
                  <a:tcPr/>
                </a:tc>
                <a:tc>
                  <a:txBody>
                    <a:bodyPr/>
                    <a:lstStyle/>
                    <a:p>
                      <a:r>
                        <a:rPr lang="en-US" dirty="0" smtClean="0"/>
                        <a:t>Inter-agency</a:t>
                      </a:r>
                      <a:r>
                        <a:rPr lang="en-US" baseline="0" dirty="0" smtClean="0"/>
                        <a:t> coordination in the process of planning </a:t>
                      </a:r>
                      <a:endParaRPr lang="en-US" dirty="0"/>
                    </a:p>
                  </a:txBody>
                  <a:tcPr/>
                </a:tc>
                <a:tc>
                  <a:txBody>
                    <a:bodyPr/>
                    <a:lstStyle/>
                    <a:p>
                      <a:pPr algn="ctr"/>
                      <a:r>
                        <a:rPr lang="en-US" dirty="0" smtClean="0"/>
                        <a:t>3</a:t>
                      </a:r>
                      <a:endParaRPr lang="en-US" dirty="0"/>
                    </a:p>
                  </a:txBody>
                  <a:tcPr/>
                </a:tc>
              </a:tr>
              <a:tr h="357657">
                <a:tc>
                  <a:txBody>
                    <a:bodyPr/>
                    <a:lstStyle/>
                    <a:p>
                      <a:r>
                        <a:rPr lang="en-US" dirty="0" smtClean="0"/>
                        <a:t>8</a:t>
                      </a:r>
                      <a:endParaRPr lang="en-US" dirty="0"/>
                    </a:p>
                  </a:txBody>
                  <a:tcPr/>
                </a:tc>
                <a:tc>
                  <a:txBody>
                    <a:bodyPr/>
                    <a:lstStyle/>
                    <a:p>
                      <a:r>
                        <a:rPr lang="en-US" dirty="0" smtClean="0"/>
                        <a:t>Involvement of key non-official</a:t>
                      </a:r>
                      <a:r>
                        <a:rPr lang="en-US" baseline="0" dirty="0" smtClean="0"/>
                        <a:t> stakeholders in planning process</a:t>
                      </a:r>
                      <a:endParaRPr lang="en-US" dirty="0"/>
                    </a:p>
                  </a:txBody>
                  <a:tcPr/>
                </a:tc>
                <a:tc>
                  <a:txBody>
                    <a:bodyPr/>
                    <a:lstStyle/>
                    <a:p>
                      <a:pPr algn="ctr"/>
                      <a:r>
                        <a:rPr lang="en-US" dirty="0" smtClean="0"/>
                        <a:t>3</a:t>
                      </a:r>
                      <a:endParaRPr lang="en-US" dirty="0"/>
                    </a:p>
                  </a:txBody>
                  <a:tcPr/>
                </a:tc>
              </a:tr>
              <a:tr h="357657">
                <a:tc>
                  <a:txBody>
                    <a:bodyPr/>
                    <a:lstStyle/>
                    <a:p>
                      <a:r>
                        <a:rPr lang="en-US" dirty="0" smtClean="0"/>
                        <a:t>9</a:t>
                      </a:r>
                      <a:endParaRPr lang="en-US" dirty="0"/>
                    </a:p>
                  </a:txBody>
                  <a:tcPr/>
                </a:tc>
                <a:tc>
                  <a:txBody>
                    <a:bodyPr/>
                    <a:lstStyle/>
                    <a:p>
                      <a:r>
                        <a:rPr lang="en-US" dirty="0" smtClean="0"/>
                        <a:t>Monitoring &amp;evaluation</a:t>
                      </a:r>
                      <a:r>
                        <a:rPr lang="en-US" baseline="0" dirty="0" smtClean="0"/>
                        <a:t> mechanism</a:t>
                      </a:r>
                      <a:endParaRPr lang="en-US" dirty="0"/>
                    </a:p>
                  </a:txBody>
                  <a:tcPr/>
                </a:tc>
                <a:tc>
                  <a:txBody>
                    <a:bodyPr/>
                    <a:lstStyle/>
                    <a:p>
                      <a:pPr algn="ctr"/>
                      <a:r>
                        <a:rPr lang="en-US" dirty="0" smtClean="0"/>
                        <a:t>2.5</a:t>
                      </a:r>
                      <a:endParaRPr lang="en-US" dirty="0"/>
                    </a:p>
                  </a:txBody>
                  <a:tcPr/>
                </a:tc>
              </a:tr>
              <a:tr h="357657">
                <a:tc>
                  <a:txBody>
                    <a:bodyPr/>
                    <a:lstStyle/>
                    <a:p>
                      <a:r>
                        <a:rPr lang="en-US" dirty="0" smtClean="0"/>
                        <a:t>10</a:t>
                      </a:r>
                      <a:endParaRPr lang="en-US" dirty="0"/>
                    </a:p>
                  </a:txBody>
                  <a:tcPr/>
                </a:tc>
                <a:tc>
                  <a:txBody>
                    <a:bodyPr/>
                    <a:lstStyle/>
                    <a:p>
                      <a:r>
                        <a:rPr lang="en-US" dirty="0" smtClean="0"/>
                        <a:t>Institutional arrangements for the planning process</a:t>
                      </a:r>
                      <a:endParaRPr lang="en-US" dirty="0"/>
                    </a:p>
                  </a:txBody>
                  <a:tcPr/>
                </a:tc>
                <a:tc>
                  <a:txBody>
                    <a:bodyPr/>
                    <a:lstStyle/>
                    <a:p>
                      <a:pPr algn="ctr"/>
                      <a:r>
                        <a:rPr lang="en-US" dirty="0" smtClean="0"/>
                        <a:t>4</a:t>
                      </a:r>
                      <a:endParaRPr lang="en-US" dirty="0"/>
                    </a:p>
                  </a:txBody>
                  <a:tcPr/>
                </a:tc>
              </a:tr>
            </a:tbl>
          </a:graphicData>
        </a:graphic>
      </p:graphicFrame>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16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Tree>
    <p:extLst>
      <p:ext uri="{BB962C8B-B14F-4D97-AF65-F5344CB8AC3E}">
        <p14:creationId xmlns:p14="http://schemas.microsoft.com/office/powerpoint/2010/main" val="615729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3200" dirty="0" smtClean="0">
                <a:solidFill>
                  <a:srgbClr val="00B050"/>
                </a:solidFill>
                <a:latin typeface="Showcard Gothic" panose="04020904020102020604" pitchFamily="82" charset="0"/>
              </a:rPr>
              <a:t>Thank you very much</a:t>
            </a:r>
          </a:p>
          <a:p>
            <a:pPr marL="0" indent="0" algn="ctr">
              <a:buNone/>
            </a:pPr>
            <a:r>
              <a:rPr lang="en-US" sz="3200" dirty="0" smtClean="0">
                <a:solidFill>
                  <a:srgbClr val="00B050"/>
                </a:solidFill>
                <a:latin typeface="Showcard Gothic" panose="04020904020102020604" pitchFamily="82" charset="0"/>
              </a:rPr>
              <a:t>For</a:t>
            </a:r>
          </a:p>
          <a:p>
            <a:pPr marL="0" indent="0" algn="ctr">
              <a:buNone/>
            </a:pPr>
            <a:r>
              <a:rPr lang="en-US" sz="3200" dirty="0" smtClean="0">
                <a:solidFill>
                  <a:srgbClr val="00B050"/>
                </a:solidFill>
                <a:latin typeface="Showcard Gothic" panose="04020904020102020604" pitchFamily="82" charset="0"/>
              </a:rPr>
              <a:t>Your Attention</a:t>
            </a:r>
            <a:endParaRPr lang="en-US" sz="3200" dirty="0">
              <a:solidFill>
                <a:srgbClr val="00B050"/>
              </a:solidFill>
              <a:latin typeface="Showcard Gothic" panose="04020904020102020604" pitchFamily="82" charset="0"/>
            </a:endParaRPr>
          </a:p>
        </p:txBody>
      </p:sp>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17</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spTree>
    <p:extLst>
      <p:ext uri="{BB962C8B-B14F-4D97-AF65-F5344CB8AC3E}">
        <p14:creationId xmlns:p14="http://schemas.microsoft.com/office/powerpoint/2010/main" val="488055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Outlin</a:t>
            </a:r>
            <a:r>
              <a:rPr lang="en-US" b="1" dirty="0">
                <a:solidFill>
                  <a:srgbClr val="FF0000"/>
                </a:solidFill>
                <a:latin typeface="Times New Roman" panose="02020603050405020304" pitchFamily="18" charset="0"/>
                <a:cs typeface="Times New Roman" panose="02020603050405020304" pitchFamily="18" charset="0"/>
              </a:rPr>
              <a:t>e</a:t>
            </a:r>
          </a:p>
        </p:txBody>
      </p:sp>
      <p:sp>
        <p:nvSpPr>
          <p:cNvPr id="3" name="Content Placeholder 2"/>
          <p:cNvSpPr>
            <a:spLocks noGrp="1"/>
          </p:cNvSpPr>
          <p:nvPr>
            <p:ph idx="1"/>
          </p:nvPr>
        </p:nvSpPr>
        <p:spPr/>
        <p:txBody>
          <a:bodyPr/>
          <a:lstStyle/>
          <a:p>
            <a:r>
              <a:rPr lang="en-US" dirty="0" smtClean="0"/>
              <a:t>Brief country profile  </a:t>
            </a:r>
          </a:p>
          <a:p>
            <a:r>
              <a:rPr lang="en-US" dirty="0" smtClean="0"/>
              <a:t>Introduction/Basic concepts</a:t>
            </a:r>
          </a:p>
          <a:p>
            <a:r>
              <a:rPr lang="en-US" dirty="0"/>
              <a:t> </a:t>
            </a:r>
            <a:r>
              <a:rPr lang="en-US" dirty="0" smtClean="0"/>
              <a:t>Planning institution(s) &amp; Mandate</a:t>
            </a:r>
          </a:p>
          <a:p>
            <a:r>
              <a:rPr lang="en-US" dirty="0" smtClean="0"/>
              <a:t>Processes/activities of Planning </a:t>
            </a:r>
          </a:p>
          <a:p>
            <a:r>
              <a:rPr lang="en-US" dirty="0" smtClean="0"/>
              <a:t>Policy Planning quality score (Prof. </a:t>
            </a:r>
            <a:r>
              <a:rPr lang="en-US" dirty="0" err="1" smtClean="0"/>
              <a:t>Ohno’s</a:t>
            </a:r>
            <a:r>
              <a:rPr lang="en-US" dirty="0" smtClean="0"/>
              <a:t> indicators)</a:t>
            </a:r>
          </a:p>
          <a:p>
            <a:r>
              <a:rPr lang="en-US" dirty="0" smtClean="0"/>
              <a:t>Conclusion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
        <p:nvSpPr>
          <p:cNvPr id="7" name="Date Placeholder 6"/>
          <p:cNvSpPr>
            <a:spLocks noGrp="1"/>
          </p:cNvSpPr>
          <p:nvPr>
            <p:ph type="dt" sz="half" idx="10"/>
          </p:nvPr>
        </p:nvSpPr>
        <p:spPr/>
        <p:txBody>
          <a:bodyPr/>
          <a:lstStyle/>
          <a:p>
            <a:fld id="{16530301-4E0B-4D61-ACE4-525D3C44C4C4}" type="datetime1">
              <a:rPr lang="en-US" smtClean="0"/>
              <a:t>7/21/2016</a:t>
            </a:fld>
            <a:endParaRPr lang="en-US"/>
          </a:p>
        </p:txBody>
      </p:sp>
      <p:sp>
        <p:nvSpPr>
          <p:cNvPr id="8" name="Slide Number Placeholder 7"/>
          <p:cNvSpPr>
            <a:spLocks noGrp="1"/>
          </p:cNvSpPr>
          <p:nvPr>
            <p:ph type="sldNum" sz="quarter" idx="12"/>
          </p:nvPr>
        </p:nvSpPr>
        <p:spPr/>
        <p:txBody>
          <a:bodyPr/>
          <a:lstStyle/>
          <a:p>
            <a:fld id="{547EAF47-4903-4AA7-A07D-9AC8CB7A7447}" type="slidenum">
              <a:rPr lang="en-US" smtClean="0"/>
              <a:t>2</a:t>
            </a:fld>
            <a:endParaRPr lang="en-US"/>
          </a:p>
        </p:txBody>
      </p:sp>
    </p:spTree>
    <p:extLst>
      <p:ext uri="{BB962C8B-B14F-4D97-AF65-F5344CB8AC3E}">
        <p14:creationId xmlns:p14="http://schemas.microsoft.com/office/powerpoint/2010/main" val="2939569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Country Profile</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12" name="Content Placeholder 1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45573" y="1690689"/>
            <a:ext cx="4416136" cy="4486274"/>
          </a:xfrm>
        </p:spPr>
      </p:pic>
      <p:pic>
        <p:nvPicPr>
          <p:cNvPr id="15" name="Content Placeholder 1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54192" y="1610591"/>
            <a:ext cx="3799608" cy="4842164"/>
          </a:xfr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sp>
        <p:nvSpPr>
          <p:cNvPr id="18" name="Date Placeholder 17"/>
          <p:cNvSpPr>
            <a:spLocks noGrp="1"/>
          </p:cNvSpPr>
          <p:nvPr>
            <p:ph type="dt" sz="half" idx="10"/>
          </p:nvPr>
        </p:nvSpPr>
        <p:spPr/>
        <p:txBody>
          <a:bodyPr/>
          <a:lstStyle/>
          <a:p>
            <a:fld id="{5D3F4F32-FF31-4883-86C8-0C114A3BC75A}" type="datetime1">
              <a:rPr lang="en-US" smtClean="0"/>
              <a:t>7/21/2016</a:t>
            </a:fld>
            <a:endParaRPr lang="en-US"/>
          </a:p>
        </p:txBody>
      </p:sp>
      <p:sp>
        <p:nvSpPr>
          <p:cNvPr id="19" name="Slide Number Placeholder 18"/>
          <p:cNvSpPr>
            <a:spLocks noGrp="1"/>
          </p:cNvSpPr>
          <p:nvPr>
            <p:ph type="sldNum" sz="quarter" idx="12"/>
          </p:nvPr>
        </p:nvSpPr>
        <p:spPr/>
        <p:txBody>
          <a:bodyPr/>
          <a:lstStyle/>
          <a:p>
            <a:fld id="{547EAF47-4903-4AA7-A07D-9AC8CB7A7447}" type="slidenum">
              <a:rPr lang="en-US" smtClean="0"/>
              <a:t>3</a:t>
            </a:fld>
            <a:endParaRPr lang="en-US"/>
          </a:p>
        </p:txBody>
      </p:sp>
    </p:spTree>
    <p:extLst>
      <p:ext uri="{BB962C8B-B14F-4D97-AF65-F5344CB8AC3E}">
        <p14:creationId xmlns:p14="http://schemas.microsoft.com/office/powerpoint/2010/main" val="2140762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Profile Cont’d</a:t>
            </a:r>
            <a:endParaRPr lang="en-US"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679183"/>
              </p:ext>
            </p:extLst>
          </p:nvPr>
        </p:nvGraphicFramePr>
        <p:xfrm>
          <a:off x="838200" y="1690688"/>
          <a:ext cx="10269682" cy="3977640"/>
        </p:xfrm>
        <a:graphic>
          <a:graphicData uri="http://schemas.openxmlformats.org/drawingml/2006/table">
            <a:tbl>
              <a:tblPr firstRow="1" bandRow="1">
                <a:tableStyleId>{ED083AE6-46FA-4A59-8FB0-9F97EB10719F}</a:tableStyleId>
              </a:tblPr>
              <a:tblGrid>
                <a:gridCol w="5134841"/>
                <a:gridCol w="5134841"/>
              </a:tblGrid>
              <a:tr h="370840">
                <a:tc>
                  <a:txBody>
                    <a:bodyPr/>
                    <a:lstStyle/>
                    <a:p>
                      <a:r>
                        <a:rPr lang="en-US" dirty="0" smtClean="0"/>
                        <a:t>Population</a:t>
                      </a:r>
                      <a:endParaRPr lang="en-US" dirty="0"/>
                    </a:p>
                  </a:txBody>
                  <a:tcPr/>
                </a:tc>
                <a:tc>
                  <a:txBody>
                    <a:bodyPr/>
                    <a:lstStyle/>
                    <a:p>
                      <a:r>
                        <a:rPr lang="en-US" dirty="0" smtClean="0"/>
                        <a:t>28 million</a:t>
                      </a:r>
                      <a:endParaRPr lang="en-US" dirty="0"/>
                    </a:p>
                  </a:txBody>
                  <a:tcPr/>
                </a:tc>
              </a:tr>
              <a:tr h="370840">
                <a:tc>
                  <a:txBody>
                    <a:bodyPr/>
                    <a:lstStyle/>
                    <a:p>
                      <a:r>
                        <a:rPr lang="en-US" dirty="0" smtClean="0"/>
                        <a:t>GDP </a:t>
                      </a:r>
                      <a:endParaRPr lang="en-US" dirty="0"/>
                    </a:p>
                  </a:txBody>
                  <a:tcPr/>
                </a:tc>
                <a:tc>
                  <a:txBody>
                    <a:bodyPr/>
                    <a:lstStyle/>
                    <a:p>
                      <a:r>
                        <a:rPr lang="en-US" dirty="0" smtClean="0"/>
                        <a:t>US$ 39 billion</a:t>
                      </a:r>
                      <a:endParaRPr lang="en-US" dirty="0"/>
                    </a:p>
                  </a:txBody>
                  <a:tcPr/>
                </a:tc>
              </a:tr>
              <a:tr h="370840">
                <a:tc>
                  <a:txBody>
                    <a:bodyPr/>
                    <a:lstStyle/>
                    <a:p>
                      <a:r>
                        <a:rPr lang="en-US" dirty="0" smtClean="0"/>
                        <a:t>Per</a:t>
                      </a:r>
                      <a:r>
                        <a:rPr lang="en-US" baseline="0" dirty="0" smtClean="0"/>
                        <a:t> capita Income</a:t>
                      </a:r>
                      <a:endParaRPr lang="en-US" dirty="0"/>
                    </a:p>
                  </a:txBody>
                  <a:tcPr/>
                </a:tc>
                <a:tc>
                  <a:txBody>
                    <a:bodyPr/>
                    <a:lstStyle/>
                    <a:p>
                      <a:r>
                        <a:rPr lang="en-US" dirty="0" smtClean="0"/>
                        <a:t>US$ 1,417</a:t>
                      </a:r>
                      <a:endParaRPr lang="en-US" dirty="0"/>
                    </a:p>
                  </a:txBody>
                  <a:tcPr/>
                </a:tc>
              </a:tr>
              <a:tr h="370840">
                <a:tc>
                  <a:txBody>
                    <a:bodyPr/>
                    <a:lstStyle/>
                    <a:p>
                      <a:r>
                        <a:rPr lang="en-US" dirty="0" smtClean="0"/>
                        <a:t>Land Area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238,540 km²</a:t>
                      </a:r>
                    </a:p>
                  </a:txBody>
                  <a:tcPr/>
                </a:tc>
              </a:tr>
              <a:tr h="370840">
                <a:tc>
                  <a:txBody>
                    <a:bodyPr/>
                    <a:lstStyle/>
                    <a:p>
                      <a:r>
                        <a:rPr lang="en-US" dirty="0" smtClean="0"/>
                        <a:t>Population</a:t>
                      </a:r>
                      <a:r>
                        <a:rPr lang="en-US" baseline="0" dirty="0" smtClean="0"/>
                        <a:t> growth rate</a:t>
                      </a:r>
                      <a:endParaRPr lang="en-US" dirty="0"/>
                    </a:p>
                  </a:txBody>
                  <a:tcPr/>
                </a:tc>
                <a:tc>
                  <a:txBody>
                    <a:bodyPr/>
                    <a:lstStyle/>
                    <a:p>
                      <a:r>
                        <a:rPr lang="en-US" dirty="0" smtClean="0"/>
                        <a:t>2.5%</a:t>
                      </a:r>
                      <a:endParaRPr lang="en-US" dirty="0"/>
                    </a:p>
                  </a:txBody>
                  <a:tcPr/>
                </a:tc>
              </a:tr>
              <a:tr h="370840">
                <a:tc>
                  <a:txBody>
                    <a:bodyPr/>
                    <a:lstStyle/>
                    <a:p>
                      <a:r>
                        <a:rPr lang="en-US" dirty="0" smtClean="0"/>
                        <a:t>Fertility rate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4.2 (5.2 rural, 3.2 urban)</a:t>
                      </a:r>
                    </a:p>
                  </a:txBody>
                  <a:tcPr/>
                </a:tc>
              </a:tr>
              <a:tr h="370840">
                <a:tc>
                  <a:txBody>
                    <a:bodyPr/>
                    <a:lstStyle/>
                    <a:p>
                      <a:r>
                        <a:rPr lang="en-US" dirty="0" smtClean="0"/>
                        <a:t>Life Expectancy</a:t>
                      </a:r>
                      <a:endParaRPr lang="en-US" dirty="0"/>
                    </a:p>
                  </a:txBody>
                  <a:tcPr/>
                </a:tc>
                <a:tc>
                  <a:txBody>
                    <a:bodyPr/>
                    <a:lstStyle/>
                    <a:p>
                      <a:r>
                        <a:rPr lang="en-US" dirty="0" smtClean="0"/>
                        <a:t>60.21(Men) 62.13(Women</a:t>
                      </a:r>
                      <a:endParaRPr lang="en-US" dirty="0"/>
                    </a:p>
                  </a:txBody>
                  <a:tcPr/>
                </a:tc>
              </a:tr>
              <a:tr h="370840">
                <a:tc>
                  <a:txBody>
                    <a:bodyPr/>
                    <a:lstStyle/>
                    <a:p>
                      <a:r>
                        <a:rPr lang="en-US" dirty="0" smtClean="0"/>
                        <a:t>Major Exports</a:t>
                      </a:r>
                      <a:endParaRPr lang="en-US" dirty="0"/>
                    </a:p>
                  </a:txBody>
                  <a:tcPr/>
                </a:tc>
                <a:tc>
                  <a:txBody>
                    <a:bodyPr/>
                    <a:lstStyle/>
                    <a:p>
                      <a:r>
                        <a:rPr lang="en-US" dirty="0" smtClean="0"/>
                        <a:t>Cocoa,</a:t>
                      </a:r>
                      <a:r>
                        <a:rPr lang="en-US" baseline="0" dirty="0" smtClean="0"/>
                        <a:t> Gold, Oil, Timber</a:t>
                      </a:r>
                      <a:endParaRPr lang="en-US" dirty="0"/>
                    </a:p>
                  </a:txBody>
                  <a:tcPr/>
                </a:tc>
              </a:tr>
              <a:tr h="370840">
                <a:tc>
                  <a:txBody>
                    <a:bodyPr/>
                    <a:lstStyle/>
                    <a:p>
                      <a:r>
                        <a:rPr lang="en-US" dirty="0" smtClean="0"/>
                        <a:t>Government</a:t>
                      </a:r>
                      <a:endParaRPr lang="en-US" dirty="0"/>
                    </a:p>
                  </a:txBody>
                  <a:tcPr/>
                </a:tc>
                <a:tc>
                  <a:txBody>
                    <a:bodyPr/>
                    <a:lstStyle/>
                    <a:p>
                      <a:r>
                        <a:rPr lang="en-US" dirty="0" smtClean="0"/>
                        <a:t>Democracy (Unitary State)</a:t>
                      </a:r>
                      <a:endParaRPr lang="en-US" dirty="0"/>
                    </a:p>
                  </a:txBody>
                  <a:tcPr/>
                </a:tc>
              </a:tr>
              <a:tr h="370840">
                <a:tc>
                  <a:txBody>
                    <a:bodyPr/>
                    <a:lstStyle/>
                    <a:p>
                      <a:r>
                        <a:rPr lang="en-US" dirty="0" smtClean="0"/>
                        <a:t>Religion</a:t>
                      </a:r>
                      <a:endParaRPr lang="en-US" dirty="0"/>
                    </a:p>
                  </a:txBody>
                  <a:tcPr/>
                </a:tc>
                <a:tc>
                  <a:txBody>
                    <a:bodyPr/>
                    <a:lstStyle/>
                    <a:p>
                      <a:r>
                        <a:rPr lang="en-US" dirty="0" smtClean="0"/>
                        <a:t>Christianity (71.2%),</a:t>
                      </a:r>
                      <a:r>
                        <a:rPr lang="en-US" baseline="0" dirty="0" smtClean="0"/>
                        <a:t> Islam (17.6%), Traditional (5.2%), others (0.8%) and None (5.2%)</a:t>
                      </a:r>
                      <a:endParaRPr lang="en-US" dirty="0"/>
                    </a:p>
                  </a:txBody>
                  <a:tcPr/>
                </a:tc>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
        <p:nvSpPr>
          <p:cNvPr id="8" name="Date Placeholder 7"/>
          <p:cNvSpPr>
            <a:spLocks noGrp="1"/>
          </p:cNvSpPr>
          <p:nvPr>
            <p:ph type="dt" sz="half" idx="10"/>
          </p:nvPr>
        </p:nvSpPr>
        <p:spPr/>
        <p:txBody>
          <a:bodyPr/>
          <a:lstStyle/>
          <a:p>
            <a:fld id="{466D99A3-3782-4D91-8C40-4A586B8CD5C3}" type="datetime1">
              <a:rPr lang="en-US" smtClean="0"/>
              <a:t>7/21/2016</a:t>
            </a:fld>
            <a:endParaRPr lang="en-US"/>
          </a:p>
        </p:txBody>
      </p:sp>
      <p:sp>
        <p:nvSpPr>
          <p:cNvPr id="9" name="Slide Number Placeholder 8"/>
          <p:cNvSpPr>
            <a:spLocks noGrp="1"/>
          </p:cNvSpPr>
          <p:nvPr>
            <p:ph type="sldNum" sz="quarter" idx="12"/>
          </p:nvPr>
        </p:nvSpPr>
        <p:spPr/>
        <p:txBody>
          <a:bodyPr/>
          <a:lstStyle/>
          <a:p>
            <a:fld id="{547EAF47-4903-4AA7-A07D-9AC8CB7A7447}" type="slidenum">
              <a:rPr lang="en-US" smtClean="0"/>
              <a:t>4</a:t>
            </a:fld>
            <a:endParaRPr lang="en-US"/>
          </a:p>
        </p:txBody>
      </p:sp>
    </p:spTree>
    <p:extLst>
      <p:ext uri="{BB962C8B-B14F-4D97-AF65-F5344CB8AC3E}">
        <p14:creationId xmlns:p14="http://schemas.microsoft.com/office/powerpoint/2010/main" val="1955949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Components of Development</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 Planning</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Institutional arrangements</a:t>
            </a:r>
          </a:p>
          <a:p>
            <a:r>
              <a:rPr lang="en-US" dirty="0"/>
              <a:t> </a:t>
            </a:r>
            <a:r>
              <a:rPr lang="en-US" dirty="0" smtClean="0"/>
              <a:t>Processes</a:t>
            </a:r>
          </a:p>
          <a:p>
            <a:r>
              <a:rPr lang="en-US" dirty="0" smtClean="0"/>
              <a:t>Outcomes</a:t>
            </a:r>
          </a:p>
          <a:p>
            <a:endParaRPr lang="en-US" dirty="0"/>
          </a:p>
        </p:txBody>
      </p:sp>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5</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Tree>
    <p:extLst>
      <p:ext uri="{BB962C8B-B14F-4D97-AF65-F5344CB8AC3E}">
        <p14:creationId xmlns:p14="http://schemas.microsoft.com/office/powerpoint/2010/main" val="134165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Background to Planning in Ghana</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Ghana known to have completed  the first development plan in the developing world or perhaps the world, the </a:t>
            </a:r>
            <a:r>
              <a:rPr lang="en-US" sz="2400" dirty="0" err="1" smtClean="0">
                <a:latin typeface="Times New Roman" panose="02020603050405020304" pitchFamily="18" charset="0"/>
                <a:cs typeface="Times New Roman" panose="02020603050405020304" pitchFamily="18" charset="0"/>
              </a:rPr>
              <a:t>Guggisberg</a:t>
            </a:r>
            <a:r>
              <a:rPr lang="en-US" sz="2400" dirty="0" smtClean="0">
                <a:latin typeface="Times New Roman" panose="02020603050405020304" pitchFamily="18" charset="0"/>
                <a:cs typeface="Times New Roman" panose="02020603050405020304" pitchFamily="18" charset="0"/>
              </a:rPr>
              <a:t> Plan of 1919-1926 (</a:t>
            </a:r>
            <a:r>
              <a:rPr lang="en-US" sz="2400" dirty="0" err="1" smtClean="0">
                <a:latin typeface="Times New Roman" panose="02020603050405020304" pitchFamily="18" charset="0"/>
                <a:cs typeface="Times New Roman" panose="02020603050405020304" pitchFamily="18" charset="0"/>
              </a:rPr>
              <a:t>Tando-Offin</a:t>
            </a:r>
            <a:r>
              <a:rPr lang="en-US" sz="2400" dirty="0" smtClean="0">
                <a:latin typeface="Times New Roman" panose="02020603050405020304" pitchFamily="18" charset="0"/>
                <a:cs typeface="Times New Roman" panose="02020603050405020304" pitchFamily="18" charset="0"/>
              </a:rPr>
              <a:t>, 2013).</a:t>
            </a:r>
          </a:p>
          <a:p>
            <a:pPr algn="just"/>
            <a:r>
              <a:rPr lang="en-US" sz="2400" dirty="0" smtClean="0">
                <a:latin typeface="Times New Roman" panose="02020603050405020304" pitchFamily="18" charset="0"/>
                <a:cs typeface="Times New Roman" panose="02020603050405020304" pitchFamily="18" charset="0"/>
              </a:rPr>
              <a:t>Since then </a:t>
            </a:r>
            <a:r>
              <a:rPr lang="en-US" sz="2400" b="1" u="sng" dirty="0" smtClean="0">
                <a:latin typeface="Times New Roman" panose="02020603050405020304" pitchFamily="18" charset="0"/>
                <a:cs typeface="Times New Roman" panose="02020603050405020304" pitchFamily="18" charset="0"/>
              </a:rPr>
              <a:t>12 National Plans </a:t>
            </a:r>
            <a:r>
              <a:rPr lang="en-US" sz="2400" dirty="0" smtClean="0">
                <a:latin typeface="Times New Roman" panose="02020603050405020304" pitchFamily="18" charset="0"/>
                <a:cs typeface="Times New Roman" panose="02020603050405020304" pitchFamily="18" charset="0"/>
              </a:rPr>
              <a:t>have been completed and implementation attempted, however, short-lived due to political instability. Most of these plans were centrally planned (top-down).</a:t>
            </a:r>
          </a:p>
          <a:p>
            <a:pPr algn="just"/>
            <a:r>
              <a:rPr lang="en-US" sz="2400" dirty="0" smtClean="0">
                <a:latin typeface="Times New Roman" panose="02020603050405020304" pitchFamily="18" charset="0"/>
                <a:cs typeface="Times New Roman" panose="02020603050405020304" pitchFamily="18" charset="0"/>
              </a:rPr>
              <a:t>Decentralization in late 1980s and subsequent return to democracy in 1992 marked a watershed in developing planning in Ghana. </a:t>
            </a:r>
          </a:p>
          <a:p>
            <a:pPr algn="just"/>
            <a:r>
              <a:rPr lang="en-US" sz="2400" dirty="0" smtClean="0">
                <a:latin typeface="Times New Roman" panose="02020603050405020304" pitchFamily="18" charset="0"/>
                <a:cs typeface="Times New Roman" panose="02020603050405020304" pitchFamily="18" charset="0"/>
              </a:rPr>
              <a:t>This presentation focuses on development planning since 1992; especially the decentralized planning system.</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sp>
        <p:nvSpPr>
          <p:cNvPr id="6" name="Date Placeholder 5"/>
          <p:cNvSpPr>
            <a:spLocks noGrp="1"/>
          </p:cNvSpPr>
          <p:nvPr>
            <p:ph type="dt" sz="half" idx="10"/>
          </p:nvPr>
        </p:nvSpPr>
        <p:spPr/>
        <p:txBody>
          <a:bodyPr/>
          <a:lstStyle/>
          <a:p>
            <a:fld id="{72AC8C2B-6ACB-4E9D-9E64-FA247BBE64A4}" type="datetime1">
              <a:rPr lang="en-US" smtClean="0"/>
              <a:t>7/21/2016</a:t>
            </a:fld>
            <a:endParaRPr lang="en-US"/>
          </a:p>
        </p:txBody>
      </p:sp>
      <p:sp>
        <p:nvSpPr>
          <p:cNvPr id="7" name="Slide Number Placeholder 6"/>
          <p:cNvSpPr>
            <a:spLocks noGrp="1"/>
          </p:cNvSpPr>
          <p:nvPr>
            <p:ph type="sldNum" sz="quarter" idx="12"/>
          </p:nvPr>
        </p:nvSpPr>
        <p:spPr/>
        <p:txBody>
          <a:bodyPr/>
          <a:lstStyle/>
          <a:p>
            <a:fld id="{547EAF47-4903-4AA7-A07D-9AC8CB7A7447}" type="slidenum">
              <a:rPr lang="en-US" smtClean="0"/>
              <a:t>6</a:t>
            </a:fld>
            <a:endParaRPr lang="en-US"/>
          </a:p>
        </p:txBody>
      </p:sp>
    </p:spTree>
    <p:extLst>
      <p:ext uri="{BB962C8B-B14F-4D97-AF65-F5344CB8AC3E}">
        <p14:creationId xmlns:p14="http://schemas.microsoft.com/office/powerpoint/2010/main" val="268225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Development Planning Post-1992</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r>
              <a:rPr lang="en-US" sz="2400" dirty="0" smtClean="0">
                <a:latin typeface="Times New Roman" panose="02020603050405020304" pitchFamily="18" charset="0"/>
                <a:cs typeface="Times New Roman" panose="02020603050405020304" pitchFamily="18" charset="0"/>
              </a:rPr>
              <a:t>Articles 86 &amp; 87 of the 1992 Constitution of Ghana established the </a:t>
            </a:r>
            <a:r>
              <a:rPr lang="en-US" sz="2400" b="1" u="sng" dirty="0" smtClean="0">
                <a:solidFill>
                  <a:srgbClr val="0070C0"/>
                </a:solidFill>
                <a:latin typeface="Times New Roman" panose="02020603050405020304" pitchFamily="18" charset="0"/>
                <a:cs typeface="Times New Roman" panose="02020603050405020304" pitchFamily="18" charset="0"/>
              </a:rPr>
              <a:t>National Development Planning Commission (NDPC)</a:t>
            </a:r>
            <a:r>
              <a:rPr lang="en-US" sz="2400" dirty="0" smtClean="0">
                <a:latin typeface="Times New Roman" panose="02020603050405020304" pitchFamily="18" charset="0"/>
                <a:cs typeface="Times New Roman" panose="02020603050405020304" pitchFamily="18" charset="0"/>
              </a:rPr>
              <a:t> as the central planning agency.</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National Development Planning Commission Act, 1994 (Act 479) and the National Development Planning Systems Act, (Act 480) provides the legal basis for the NDPC and performance of it functions.</a:t>
            </a:r>
          </a:p>
          <a:p>
            <a:pPr algn="just"/>
            <a:r>
              <a:rPr lang="en-US" sz="2400" dirty="0" smtClean="0">
                <a:latin typeface="Times New Roman" panose="02020603050405020304" pitchFamily="18" charset="0"/>
                <a:cs typeface="Times New Roman" panose="02020603050405020304" pitchFamily="18" charset="0"/>
              </a:rPr>
              <a:t>The Commission has three main divisions;</a:t>
            </a:r>
          </a:p>
          <a:p>
            <a:pPr lvl="1" algn="just"/>
            <a:r>
              <a:rPr lang="en-US" dirty="0" smtClean="0">
                <a:latin typeface="Times New Roman" panose="02020603050405020304" pitchFamily="18" charset="0"/>
                <a:cs typeface="Times New Roman" panose="02020603050405020304" pitchFamily="18" charset="0"/>
              </a:rPr>
              <a:t>Development Policy Division</a:t>
            </a:r>
          </a:p>
          <a:p>
            <a:pPr lvl="1" algn="just"/>
            <a:r>
              <a:rPr lang="en-US" dirty="0" smtClean="0">
                <a:latin typeface="Times New Roman" panose="02020603050405020304" pitchFamily="18" charset="0"/>
                <a:cs typeface="Times New Roman" panose="02020603050405020304" pitchFamily="18" charset="0"/>
              </a:rPr>
              <a:t>Plan Coordination Division</a:t>
            </a:r>
          </a:p>
          <a:p>
            <a:pPr lvl="1" algn="just"/>
            <a:r>
              <a:rPr lang="en-US" dirty="0" smtClean="0">
                <a:latin typeface="Times New Roman" panose="02020603050405020304" pitchFamily="18" charset="0"/>
                <a:cs typeface="Times New Roman" panose="02020603050405020304" pitchFamily="18" charset="0"/>
              </a:rPr>
              <a:t>Monitoring and Evaluation Division</a:t>
            </a:r>
          </a:p>
          <a:p>
            <a:pPr algn="just"/>
            <a:r>
              <a:rPr lang="en-US" dirty="0" smtClean="0">
                <a:latin typeface="Times New Roman" panose="02020603050405020304" pitchFamily="18" charset="0"/>
                <a:cs typeface="Times New Roman" panose="02020603050405020304" pitchFamily="18" charset="0"/>
              </a:rPr>
              <a:t>The development planning approach has not changed since 1992.</a:t>
            </a:r>
          </a:p>
          <a:p>
            <a:pPr algn="just"/>
            <a:r>
              <a:rPr lang="en-US" b="1" dirty="0" smtClean="0">
                <a:solidFill>
                  <a:srgbClr val="0070C0"/>
                </a:solidFill>
                <a:latin typeface="Times New Roman" panose="02020603050405020304" pitchFamily="18" charset="0"/>
                <a:cs typeface="Times New Roman" panose="02020603050405020304" pitchFamily="18" charset="0"/>
              </a:rPr>
              <a:t>The NDPC is appointed by the president and it is under the office of the president.</a:t>
            </a:r>
            <a:endParaRPr lang="en-US" b="1" dirty="0">
              <a:solidFill>
                <a:srgbClr val="0070C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
        <p:nvSpPr>
          <p:cNvPr id="6" name="Date Placeholder 5"/>
          <p:cNvSpPr>
            <a:spLocks noGrp="1"/>
          </p:cNvSpPr>
          <p:nvPr>
            <p:ph type="dt" sz="half" idx="10"/>
          </p:nvPr>
        </p:nvSpPr>
        <p:spPr/>
        <p:txBody>
          <a:bodyPr/>
          <a:lstStyle/>
          <a:p>
            <a:fld id="{0EEB3F57-E502-4D0A-812F-EC34A4F337CB}" type="datetime1">
              <a:rPr lang="en-US" smtClean="0"/>
              <a:t>7/21/2016</a:t>
            </a:fld>
            <a:endParaRPr lang="en-US"/>
          </a:p>
        </p:txBody>
      </p:sp>
      <p:sp>
        <p:nvSpPr>
          <p:cNvPr id="7" name="Slide Number Placeholder 6"/>
          <p:cNvSpPr>
            <a:spLocks noGrp="1"/>
          </p:cNvSpPr>
          <p:nvPr>
            <p:ph type="sldNum" sz="quarter" idx="12"/>
          </p:nvPr>
        </p:nvSpPr>
        <p:spPr/>
        <p:txBody>
          <a:bodyPr/>
          <a:lstStyle/>
          <a:p>
            <a:fld id="{547EAF47-4903-4AA7-A07D-9AC8CB7A7447}" type="slidenum">
              <a:rPr lang="en-US" smtClean="0"/>
              <a:t>7</a:t>
            </a:fld>
            <a:endParaRPr lang="en-US"/>
          </a:p>
        </p:txBody>
      </p:sp>
    </p:spTree>
    <p:extLst>
      <p:ext uri="{BB962C8B-B14F-4D97-AF65-F5344CB8AC3E}">
        <p14:creationId xmlns:p14="http://schemas.microsoft.com/office/powerpoint/2010/main" val="609539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090" y="83127"/>
            <a:ext cx="7751619" cy="1288473"/>
          </a:xfrm>
        </p:spPr>
        <p:txBody>
          <a:bodyPr>
            <a:normAutofit fontScale="90000"/>
          </a:bodyPr>
          <a:lstStyle/>
          <a:p>
            <a:pPr algn="ctr"/>
            <a:r>
              <a:rPr lang="en-US" b="1" dirty="0" smtClean="0">
                <a:solidFill>
                  <a:srgbClr val="FF0000"/>
                </a:solidFill>
                <a:latin typeface="Times New Roman" panose="02020603050405020304" pitchFamily="18" charset="0"/>
                <a:cs typeface="Times New Roman" panose="02020603050405020304" pitchFamily="18" charset="0"/>
              </a:rPr>
              <a:t>Core Mandate of the Commission (NDPC)</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500" dirty="0" smtClean="0"/>
              <a:t> Th</a:t>
            </a:r>
            <a:r>
              <a:rPr lang="en-US" sz="2500" dirty="0" smtClean="0">
                <a:latin typeface="Times New Roman" panose="02020603050405020304" pitchFamily="18" charset="0"/>
                <a:cs typeface="Times New Roman" panose="02020603050405020304" pitchFamily="18" charset="0"/>
              </a:rPr>
              <a:t>e core mandate of the Commission is to “advise the President on development planning policy and strategy” and, “at the request of the President or Parliament, or on its own initiative,” do the following: </a:t>
            </a:r>
          </a:p>
          <a:p>
            <a:pPr lvl="1" algn="just"/>
            <a:r>
              <a:rPr lang="en-US" dirty="0" smtClean="0"/>
              <a:t> </a:t>
            </a:r>
            <a:r>
              <a:rPr lang="en-US" sz="2200" dirty="0" smtClean="0">
                <a:latin typeface="Times New Roman" panose="02020603050405020304" pitchFamily="18" charset="0"/>
                <a:cs typeface="Times New Roman" panose="02020603050405020304" pitchFamily="18" charset="0"/>
              </a:rPr>
              <a:t>Study and make strategic analyses of macro-economic and structural reform options</a:t>
            </a:r>
          </a:p>
          <a:p>
            <a:pPr lvl="1" algn="just"/>
            <a:r>
              <a:rPr lang="en-US" sz="2200" dirty="0" smtClean="0">
                <a:latin typeface="Times New Roman" panose="02020603050405020304" pitchFamily="18" charset="0"/>
                <a:cs typeface="Times New Roman" panose="02020603050405020304" pitchFamily="18" charset="0"/>
              </a:rPr>
              <a:t>Make proposals for the development of multi-year rolling plans taking into consideration the resource potential and comparative advantage of the different districts of Ghana</a:t>
            </a:r>
          </a:p>
          <a:p>
            <a:pPr lvl="1" algn="just"/>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Make proposals for the protection of the natural and physical environment</a:t>
            </a:r>
          </a:p>
          <a:p>
            <a:pPr lvl="1" algn="just"/>
            <a:r>
              <a:rPr lang="en-US" sz="2200" dirty="0" smtClean="0">
                <a:latin typeface="Times New Roman" panose="02020603050405020304" pitchFamily="18" charset="0"/>
                <a:cs typeface="Times New Roman" panose="02020603050405020304" pitchFamily="18" charset="0"/>
              </a:rPr>
              <a:t>Make proposals for ensuring the even development of the districts of Ghana by the effective utilization of available resources; and</a:t>
            </a:r>
          </a:p>
          <a:p>
            <a:pPr lvl="1" algn="just"/>
            <a:r>
              <a:rPr lang="en-US" sz="2200" dirty="0" smtClean="0">
                <a:latin typeface="Times New Roman" panose="02020603050405020304" pitchFamily="18" charset="0"/>
                <a:cs typeface="Times New Roman" panose="02020603050405020304" pitchFamily="18" charset="0"/>
              </a:rPr>
              <a:t>Monitor, evaluate and coordinate development policies, programmes and projects.</a:t>
            </a:r>
          </a:p>
          <a:p>
            <a:pPr marL="0" indent="0" algn="just">
              <a:buNone/>
            </a:pPr>
            <a:endParaRPr lang="en-US"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sp>
        <p:nvSpPr>
          <p:cNvPr id="6" name="Date Placeholder 5"/>
          <p:cNvSpPr>
            <a:spLocks noGrp="1"/>
          </p:cNvSpPr>
          <p:nvPr>
            <p:ph type="dt" sz="half" idx="10"/>
          </p:nvPr>
        </p:nvSpPr>
        <p:spPr/>
        <p:txBody>
          <a:bodyPr/>
          <a:lstStyle/>
          <a:p>
            <a:fld id="{2BFA61FE-DA24-4DB7-B915-4A17C1047936}" type="datetime1">
              <a:rPr lang="en-US" smtClean="0"/>
              <a:t>7/21/2016</a:t>
            </a:fld>
            <a:endParaRPr lang="en-US"/>
          </a:p>
        </p:txBody>
      </p:sp>
      <p:sp>
        <p:nvSpPr>
          <p:cNvPr id="7" name="Slide Number Placeholder 6"/>
          <p:cNvSpPr>
            <a:spLocks noGrp="1"/>
          </p:cNvSpPr>
          <p:nvPr>
            <p:ph type="sldNum" sz="quarter" idx="12"/>
          </p:nvPr>
        </p:nvSpPr>
        <p:spPr/>
        <p:txBody>
          <a:bodyPr/>
          <a:lstStyle/>
          <a:p>
            <a:fld id="{547EAF47-4903-4AA7-A07D-9AC8CB7A7447}" type="slidenum">
              <a:rPr lang="en-US" smtClean="0"/>
              <a:t>8</a:t>
            </a:fld>
            <a:endParaRPr lang="en-US"/>
          </a:p>
        </p:txBody>
      </p:sp>
    </p:spTree>
    <p:extLst>
      <p:ext uri="{BB962C8B-B14F-4D97-AF65-F5344CB8AC3E}">
        <p14:creationId xmlns:p14="http://schemas.microsoft.com/office/powerpoint/2010/main" val="1683941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Development Plans Post-1992</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Vision 2020 (1996-2020)—Its first medium term </a:t>
            </a:r>
            <a:r>
              <a:rPr lang="en-US" i="1" u="sng" dirty="0" smtClean="0"/>
              <a:t>Vision 2020: The First Step (1996-2000)</a:t>
            </a:r>
          </a:p>
          <a:p>
            <a:r>
              <a:rPr lang="en-US" dirty="0"/>
              <a:t> </a:t>
            </a:r>
            <a:r>
              <a:rPr lang="en-US" dirty="0" smtClean="0"/>
              <a:t>Ghana Poverty Reduction Strategy (2003-2005)—GPRS I</a:t>
            </a:r>
          </a:p>
          <a:p>
            <a:r>
              <a:rPr lang="en-US" dirty="0" smtClean="0"/>
              <a:t>Growth &amp; Poverty Reduction Strategy (2006-2009)—GPRS II</a:t>
            </a:r>
          </a:p>
          <a:p>
            <a:r>
              <a:rPr lang="en-US" dirty="0" smtClean="0"/>
              <a:t>Ghana Shared Growth Development Agenda I (2010-2013)</a:t>
            </a:r>
          </a:p>
          <a:p>
            <a:r>
              <a:rPr lang="en-US" dirty="0" smtClean="0"/>
              <a:t>Ghana Shared Growth Development Agenda II (2014-2017)</a:t>
            </a:r>
          </a:p>
          <a:p>
            <a:r>
              <a:rPr lang="en-US" dirty="0" smtClean="0"/>
              <a:t>A proposed 40 year Development Plan ongoing (2018-2057)</a:t>
            </a:r>
            <a:endParaRPr lang="en-US" dirty="0"/>
          </a:p>
        </p:txBody>
      </p:sp>
      <p:sp>
        <p:nvSpPr>
          <p:cNvPr id="4" name="Date Placeholder 3"/>
          <p:cNvSpPr>
            <a:spLocks noGrp="1"/>
          </p:cNvSpPr>
          <p:nvPr>
            <p:ph type="dt" sz="half" idx="10"/>
          </p:nvPr>
        </p:nvSpPr>
        <p:spPr/>
        <p:txBody>
          <a:bodyPr/>
          <a:lstStyle/>
          <a:p>
            <a:fld id="{0EB716FB-CA33-4637-936D-15CA418517BE}" type="datetime1">
              <a:rPr lang="en-US" smtClean="0"/>
              <a:t>7/21/2016</a:t>
            </a:fld>
            <a:endParaRPr lang="en-US"/>
          </a:p>
        </p:txBody>
      </p:sp>
      <p:sp>
        <p:nvSpPr>
          <p:cNvPr id="5" name="Slide Number Placeholder 4"/>
          <p:cNvSpPr>
            <a:spLocks noGrp="1"/>
          </p:cNvSpPr>
          <p:nvPr>
            <p:ph type="sldNum" sz="quarter" idx="12"/>
          </p:nvPr>
        </p:nvSpPr>
        <p:spPr/>
        <p:txBody>
          <a:bodyPr/>
          <a:lstStyle/>
          <a:p>
            <a:fld id="{547EAF47-4903-4AA7-A07D-9AC8CB7A7447}" type="slidenum">
              <a:rPr lang="en-US" smtClean="0"/>
              <a:t>9</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82091" cy="12988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09" y="0"/>
            <a:ext cx="2258291" cy="1298012"/>
          </a:xfrm>
          <a:prstGeom prst="rect">
            <a:avLst/>
          </a:prstGeom>
        </p:spPr>
      </p:pic>
    </p:spTree>
    <p:extLst>
      <p:ext uri="{BB962C8B-B14F-4D97-AF65-F5344CB8AC3E}">
        <p14:creationId xmlns:p14="http://schemas.microsoft.com/office/powerpoint/2010/main" val="2182569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4050</TotalTime>
  <Words>947</Words>
  <Application>Microsoft Office PowerPoint</Application>
  <PresentationFormat>Widescreen</PresentationFormat>
  <Paragraphs>193</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Showcard Gothic</vt:lpstr>
      <vt:lpstr>Times New Roman</vt:lpstr>
      <vt:lpstr>Office Theme</vt:lpstr>
      <vt:lpstr>Development Policy Planning in Ghana</vt:lpstr>
      <vt:lpstr>Outline</vt:lpstr>
      <vt:lpstr>Country Profile</vt:lpstr>
      <vt:lpstr>Profile Cont’d</vt:lpstr>
      <vt:lpstr>Components of Development  Planning</vt:lpstr>
      <vt:lpstr>Background to Planning in Ghana</vt:lpstr>
      <vt:lpstr>Development Planning Post-1992</vt:lpstr>
      <vt:lpstr>Core Mandate of the Commission (NDPC)</vt:lpstr>
      <vt:lpstr>Development Plans Post-1992</vt:lpstr>
      <vt:lpstr>Relationship between  NDPC &amp; MoF(EP)</vt:lpstr>
      <vt:lpstr>The Decentralized Planning System</vt:lpstr>
      <vt:lpstr>The Decentralized Planning  System</vt:lpstr>
      <vt:lpstr>The Decentralized Planning System &amp; The (D)MTDP-Activities/Processes/Steps</vt:lpstr>
      <vt:lpstr>Essence of the Planning Activities in the Decentralized Planning System</vt:lpstr>
      <vt:lpstr>Issues in the Planning Process</vt:lpstr>
      <vt:lpstr>Modified Policy Quality Checklist for Planning Processes in Ghana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Policy Planning in Ghana</dc:title>
  <dc:creator>Richard Fosu</dc:creator>
  <cp:lastModifiedBy>Richard Fosu</cp:lastModifiedBy>
  <cp:revision>256</cp:revision>
  <dcterms:created xsi:type="dcterms:W3CDTF">2016-07-15T03:45:35Z</dcterms:created>
  <dcterms:modified xsi:type="dcterms:W3CDTF">2016-07-21T03:12:55Z</dcterms:modified>
</cp:coreProperties>
</file>