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3"/>
  </p:notesMasterIdLst>
  <p:sldIdLst>
    <p:sldId id="256" r:id="rId2"/>
    <p:sldId id="257" r:id="rId3"/>
    <p:sldId id="265" r:id="rId4"/>
    <p:sldId id="260" r:id="rId5"/>
    <p:sldId id="262" r:id="rId6"/>
    <p:sldId id="261" r:id="rId7"/>
    <p:sldId id="278" r:id="rId8"/>
    <p:sldId id="263" r:id="rId9"/>
    <p:sldId id="270" r:id="rId10"/>
    <p:sldId id="267" r:id="rId11"/>
    <p:sldId id="268" r:id="rId12"/>
    <p:sldId id="269" r:id="rId13"/>
    <p:sldId id="264" r:id="rId14"/>
    <p:sldId id="274" r:id="rId15"/>
    <p:sldId id="275" r:id="rId16"/>
    <p:sldId id="271" r:id="rId17"/>
    <p:sldId id="273" r:id="rId18"/>
    <p:sldId id="272" r:id="rId19"/>
    <p:sldId id="276" r:id="rId20"/>
    <p:sldId id="279"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F4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261" autoAdjust="0"/>
  </p:normalViewPr>
  <p:slideViewPr>
    <p:cSldViewPr snapToGrid="0">
      <p:cViewPr varScale="1">
        <p:scale>
          <a:sx n="70" d="100"/>
          <a:sy n="70" d="100"/>
        </p:scale>
        <p:origin x="12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84429F-DF0B-4CDB-9C0C-113C1F1D328A}" type="datetimeFigureOut">
              <a:rPr lang="en-US" smtClean="0"/>
              <a:t>6/29/2016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B825F-6CD0-4C44-8B8A-38B2EC40A81F}" type="slidenum">
              <a:rPr lang="en-US" smtClean="0"/>
              <a:t>‹#›</a:t>
            </a:fld>
            <a:endParaRPr lang="en-US"/>
          </a:p>
        </p:txBody>
      </p:sp>
    </p:spTree>
    <p:extLst>
      <p:ext uri="{BB962C8B-B14F-4D97-AF65-F5344CB8AC3E}">
        <p14:creationId xmlns:p14="http://schemas.microsoft.com/office/powerpoint/2010/main" val="338460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5B825F-6CD0-4C44-8B8A-38B2EC40A81F}" type="slidenum">
              <a:rPr lang="en-US" smtClean="0"/>
              <a:t>3</a:t>
            </a:fld>
            <a:endParaRPr lang="en-US"/>
          </a:p>
        </p:txBody>
      </p:sp>
    </p:spTree>
    <p:extLst>
      <p:ext uri="{BB962C8B-B14F-4D97-AF65-F5344CB8AC3E}">
        <p14:creationId xmlns:p14="http://schemas.microsoft.com/office/powerpoint/2010/main" val="2597032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something. </a:t>
            </a:r>
            <a:endParaRPr lang="en-US" dirty="0"/>
          </a:p>
        </p:txBody>
      </p:sp>
      <p:sp>
        <p:nvSpPr>
          <p:cNvPr id="4" name="Slide Number Placeholder 3"/>
          <p:cNvSpPr>
            <a:spLocks noGrp="1"/>
          </p:cNvSpPr>
          <p:nvPr>
            <p:ph type="sldNum" sz="quarter" idx="10"/>
          </p:nvPr>
        </p:nvSpPr>
        <p:spPr/>
        <p:txBody>
          <a:bodyPr/>
          <a:lstStyle/>
          <a:p>
            <a:fld id="{DF8C490C-EEB9-43B8-A267-B35F65A1A22A}" type="slidenum">
              <a:rPr lang="en-US" smtClean="0"/>
              <a:t>19</a:t>
            </a:fld>
            <a:endParaRPr lang="en-US"/>
          </a:p>
        </p:txBody>
      </p:sp>
    </p:spTree>
    <p:extLst>
      <p:ext uri="{BB962C8B-B14F-4D97-AF65-F5344CB8AC3E}">
        <p14:creationId xmlns:p14="http://schemas.microsoft.com/office/powerpoint/2010/main" val="1740366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something. </a:t>
            </a:r>
            <a:endParaRPr lang="en-US" dirty="0"/>
          </a:p>
        </p:txBody>
      </p:sp>
      <p:sp>
        <p:nvSpPr>
          <p:cNvPr id="4" name="Slide Number Placeholder 3"/>
          <p:cNvSpPr>
            <a:spLocks noGrp="1"/>
          </p:cNvSpPr>
          <p:nvPr>
            <p:ph type="sldNum" sz="quarter" idx="10"/>
          </p:nvPr>
        </p:nvSpPr>
        <p:spPr/>
        <p:txBody>
          <a:bodyPr/>
          <a:lstStyle/>
          <a:p>
            <a:fld id="{DF8C490C-EEB9-43B8-A267-B35F65A1A22A}" type="slidenum">
              <a:rPr lang="en-US" smtClean="0"/>
              <a:t>20</a:t>
            </a:fld>
            <a:endParaRPr lang="en-US"/>
          </a:p>
        </p:txBody>
      </p:sp>
    </p:spTree>
    <p:extLst>
      <p:ext uri="{BB962C8B-B14F-4D97-AF65-F5344CB8AC3E}">
        <p14:creationId xmlns:p14="http://schemas.microsoft.com/office/powerpoint/2010/main" val="42540333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something. </a:t>
            </a:r>
            <a:endParaRPr lang="en-US" dirty="0"/>
          </a:p>
        </p:txBody>
      </p:sp>
      <p:sp>
        <p:nvSpPr>
          <p:cNvPr id="4" name="Slide Number Placeholder 3"/>
          <p:cNvSpPr>
            <a:spLocks noGrp="1"/>
          </p:cNvSpPr>
          <p:nvPr>
            <p:ph type="sldNum" sz="quarter" idx="10"/>
          </p:nvPr>
        </p:nvSpPr>
        <p:spPr/>
        <p:txBody>
          <a:bodyPr/>
          <a:lstStyle/>
          <a:p>
            <a:fld id="{DF8C490C-EEB9-43B8-A267-B35F65A1A22A}" type="slidenum">
              <a:rPr lang="en-US" smtClean="0"/>
              <a:t>21</a:t>
            </a:fld>
            <a:endParaRPr lang="en-US"/>
          </a:p>
        </p:txBody>
      </p:sp>
    </p:spTree>
    <p:extLst>
      <p:ext uri="{BB962C8B-B14F-4D97-AF65-F5344CB8AC3E}">
        <p14:creationId xmlns:p14="http://schemas.microsoft.com/office/powerpoint/2010/main" val="1588636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Mechanism</a:t>
            </a:r>
            <a:r>
              <a:rPr lang="en-US" baseline="0" dirty="0" smtClean="0"/>
              <a:t> for Chief Minister to report. </a:t>
            </a:r>
            <a:endParaRPr lang="en-US" dirty="0"/>
          </a:p>
        </p:txBody>
      </p:sp>
      <p:sp>
        <p:nvSpPr>
          <p:cNvPr id="4" name="Slide Number Placeholder 3"/>
          <p:cNvSpPr>
            <a:spLocks noGrp="1"/>
          </p:cNvSpPr>
          <p:nvPr>
            <p:ph type="sldNum" sz="quarter" idx="10"/>
          </p:nvPr>
        </p:nvSpPr>
        <p:spPr/>
        <p:txBody>
          <a:bodyPr/>
          <a:lstStyle/>
          <a:p>
            <a:fld id="{DF8C490C-EEB9-43B8-A267-B35F65A1A22A}" type="slidenum">
              <a:rPr lang="en-US" smtClean="0"/>
              <a:t>8</a:t>
            </a:fld>
            <a:endParaRPr lang="en-US"/>
          </a:p>
        </p:txBody>
      </p:sp>
    </p:spTree>
    <p:extLst>
      <p:ext uri="{BB962C8B-B14F-4D97-AF65-F5344CB8AC3E}">
        <p14:creationId xmlns:p14="http://schemas.microsoft.com/office/powerpoint/2010/main" val="100602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something. </a:t>
            </a:r>
            <a:endParaRPr lang="en-US" dirty="0"/>
          </a:p>
        </p:txBody>
      </p:sp>
      <p:sp>
        <p:nvSpPr>
          <p:cNvPr id="4" name="Slide Number Placeholder 3"/>
          <p:cNvSpPr>
            <a:spLocks noGrp="1"/>
          </p:cNvSpPr>
          <p:nvPr>
            <p:ph type="sldNum" sz="quarter" idx="10"/>
          </p:nvPr>
        </p:nvSpPr>
        <p:spPr/>
        <p:txBody>
          <a:bodyPr/>
          <a:lstStyle/>
          <a:p>
            <a:fld id="{DF8C490C-EEB9-43B8-A267-B35F65A1A22A}" type="slidenum">
              <a:rPr lang="en-US" smtClean="0"/>
              <a:t>9</a:t>
            </a:fld>
            <a:endParaRPr lang="en-US"/>
          </a:p>
        </p:txBody>
      </p:sp>
    </p:spTree>
    <p:extLst>
      <p:ext uri="{BB962C8B-B14F-4D97-AF65-F5344CB8AC3E}">
        <p14:creationId xmlns:p14="http://schemas.microsoft.com/office/powerpoint/2010/main" val="1113724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something. </a:t>
            </a:r>
            <a:endParaRPr lang="en-US" dirty="0"/>
          </a:p>
        </p:txBody>
      </p:sp>
      <p:sp>
        <p:nvSpPr>
          <p:cNvPr id="4" name="Slide Number Placeholder 3"/>
          <p:cNvSpPr>
            <a:spLocks noGrp="1"/>
          </p:cNvSpPr>
          <p:nvPr>
            <p:ph type="sldNum" sz="quarter" idx="10"/>
          </p:nvPr>
        </p:nvSpPr>
        <p:spPr/>
        <p:txBody>
          <a:bodyPr/>
          <a:lstStyle/>
          <a:p>
            <a:fld id="{DF8C490C-EEB9-43B8-A267-B35F65A1A22A}" type="slidenum">
              <a:rPr lang="en-US" smtClean="0"/>
              <a:t>13</a:t>
            </a:fld>
            <a:endParaRPr lang="en-US"/>
          </a:p>
        </p:txBody>
      </p:sp>
    </p:spTree>
    <p:extLst>
      <p:ext uri="{BB962C8B-B14F-4D97-AF65-F5344CB8AC3E}">
        <p14:creationId xmlns:p14="http://schemas.microsoft.com/office/powerpoint/2010/main" val="2816992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something. </a:t>
            </a:r>
            <a:endParaRPr lang="en-US" dirty="0"/>
          </a:p>
        </p:txBody>
      </p:sp>
      <p:sp>
        <p:nvSpPr>
          <p:cNvPr id="4" name="Slide Number Placeholder 3"/>
          <p:cNvSpPr>
            <a:spLocks noGrp="1"/>
          </p:cNvSpPr>
          <p:nvPr>
            <p:ph type="sldNum" sz="quarter" idx="10"/>
          </p:nvPr>
        </p:nvSpPr>
        <p:spPr/>
        <p:txBody>
          <a:bodyPr/>
          <a:lstStyle/>
          <a:p>
            <a:fld id="{DF8C490C-EEB9-43B8-A267-B35F65A1A22A}" type="slidenum">
              <a:rPr lang="en-US" smtClean="0"/>
              <a:t>14</a:t>
            </a:fld>
            <a:endParaRPr lang="en-US"/>
          </a:p>
        </p:txBody>
      </p:sp>
    </p:spTree>
    <p:extLst>
      <p:ext uri="{BB962C8B-B14F-4D97-AF65-F5344CB8AC3E}">
        <p14:creationId xmlns:p14="http://schemas.microsoft.com/office/powerpoint/2010/main" val="1829745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something. </a:t>
            </a:r>
            <a:endParaRPr lang="en-US" dirty="0"/>
          </a:p>
        </p:txBody>
      </p:sp>
      <p:sp>
        <p:nvSpPr>
          <p:cNvPr id="4" name="Slide Number Placeholder 3"/>
          <p:cNvSpPr>
            <a:spLocks noGrp="1"/>
          </p:cNvSpPr>
          <p:nvPr>
            <p:ph type="sldNum" sz="quarter" idx="10"/>
          </p:nvPr>
        </p:nvSpPr>
        <p:spPr/>
        <p:txBody>
          <a:bodyPr/>
          <a:lstStyle/>
          <a:p>
            <a:fld id="{DF8C490C-EEB9-43B8-A267-B35F65A1A22A}" type="slidenum">
              <a:rPr lang="en-US" smtClean="0"/>
              <a:t>15</a:t>
            </a:fld>
            <a:endParaRPr lang="en-US"/>
          </a:p>
        </p:txBody>
      </p:sp>
    </p:spTree>
    <p:extLst>
      <p:ext uri="{BB962C8B-B14F-4D97-AF65-F5344CB8AC3E}">
        <p14:creationId xmlns:p14="http://schemas.microsoft.com/office/powerpoint/2010/main" val="1068614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something. </a:t>
            </a:r>
            <a:endParaRPr lang="en-US" dirty="0"/>
          </a:p>
        </p:txBody>
      </p:sp>
      <p:sp>
        <p:nvSpPr>
          <p:cNvPr id="4" name="Slide Number Placeholder 3"/>
          <p:cNvSpPr>
            <a:spLocks noGrp="1"/>
          </p:cNvSpPr>
          <p:nvPr>
            <p:ph type="sldNum" sz="quarter" idx="10"/>
          </p:nvPr>
        </p:nvSpPr>
        <p:spPr/>
        <p:txBody>
          <a:bodyPr/>
          <a:lstStyle/>
          <a:p>
            <a:fld id="{DF8C490C-EEB9-43B8-A267-B35F65A1A22A}" type="slidenum">
              <a:rPr lang="en-US" smtClean="0"/>
              <a:t>16</a:t>
            </a:fld>
            <a:endParaRPr lang="en-US"/>
          </a:p>
        </p:txBody>
      </p:sp>
    </p:spTree>
    <p:extLst>
      <p:ext uri="{BB962C8B-B14F-4D97-AF65-F5344CB8AC3E}">
        <p14:creationId xmlns:p14="http://schemas.microsoft.com/office/powerpoint/2010/main" val="3488018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something. </a:t>
            </a:r>
            <a:endParaRPr lang="en-US" dirty="0"/>
          </a:p>
        </p:txBody>
      </p:sp>
      <p:sp>
        <p:nvSpPr>
          <p:cNvPr id="4" name="Slide Number Placeholder 3"/>
          <p:cNvSpPr>
            <a:spLocks noGrp="1"/>
          </p:cNvSpPr>
          <p:nvPr>
            <p:ph type="sldNum" sz="quarter" idx="10"/>
          </p:nvPr>
        </p:nvSpPr>
        <p:spPr/>
        <p:txBody>
          <a:bodyPr/>
          <a:lstStyle/>
          <a:p>
            <a:fld id="{DF8C490C-EEB9-43B8-A267-B35F65A1A22A}" type="slidenum">
              <a:rPr lang="en-US" smtClean="0"/>
              <a:t>17</a:t>
            </a:fld>
            <a:endParaRPr lang="en-US"/>
          </a:p>
        </p:txBody>
      </p:sp>
    </p:spTree>
    <p:extLst>
      <p:ext uri="{BB962C8B-B14F-4D97-AF65-F5344CB8AC3E}">
        <p14:creationId xmlns:p14="http://schemas.microsoft.com/office/powerpoint/2010/main" val="584862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something. </a:t>
            </a:r>
            <a:endParaRPr lang="en-US" dirty="0"/>
          </a:p>
        </p:txBody>
      </p:sp>
      <p:sp>
        <p:nvSpPr>
          <p:cNvPr id="4" name="Slide Number Placeholder 3"/>
          <p:cNvSpPr>
            <a:spLocks noGrp="1"/>
          </p:cNvSpPr>
          <p:nvPr>
            <p:ph type="sldNum" sz="quarter" idx="10"/>
          </p:nvPr>
        </p:nvSpPr>
        <p:spPr/>
        <p:txBody>
          <a:bodyPr/>
          <a:lstStyle/>
          <a:p>
            <a:fld id="{DF8C490C-EEB9-43B8-A267-B35F65A1A22A}" type="slidenum">
              <a:rPr lang="en-US" smtClean="0"/>
              <a:t>18</a:t>
            </a:fld>
            <a:endParaRPr lang="en-US"/>
          </a:p>
        </p:txBody>
      </p:sp>
    </p:spTree>
    <p:extLst>
      <p:ext uri="{BB962C8B-B14F-4D97-AF65-F5344CB8AC3E}">
        <p14:creationId xmlns:p14="http://schemas.microsoft.com/office/powerpoint/2010/main" val="2400439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C5A669-8A28-4604-B446-AFC4739C2AD7}" type="datetime1">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FCECF-EA6A-4266-BDAF-C604E4575066}" type="slidenum">
              <a:rPr lang="en-US" smtClean="0"/>
              <a:t>‹#›</a:t>
            </a:fld>
            <a:endParaRPr lang="en-US"/>
          </a:p>
        </p:txBody>
      </p:sp>
    </p:spTree>
    <p:extLst>
      <p:ext uri="{BB962C8B-B14F-4D97-AF65-F5344CB8AC3E}">
        <p14:creationId xmlns:p14="http://schemas.microsoft.com/office/powerpoint/2010/main" val="2054300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5F6408-CE98-4403-A889-DD37D06638CB}" type="datetime1">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FCECF-EA6A-4266-BDAF-C604E4575066}" type="slidenum">
              <a:rPr lang="en-US" smtClean="0"/>
              <a:t>‹#›</a:t>
            </a:fld>
            <a:endParaRPr lang="en-US"/>
          </a:p>
        </p:txBody>
      </p:sp>
    </p:spTree>
    <p:extLst>
      <p:ext uri="{BB962C8B-B14F-4D97-AF65-F5344CB8AC3E}">
        <p14:creationId xmlns:p14="http://schemas.microsoft.com/office/powerpoint/2010/main" val="2592471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523B24-07CD-4105-A121-40D488F21957}" type="datetime1">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FCECF-EA6A-4266-BDAF-C604E4575066}" type="slidenum">
              <a:rPr lang="en-US" smtClean="0"/>
              <a:t>‹#›</a:t>
            </a:fld>
            <a:endParaRPr lang="en-US"/>
          </a:p>
        </p:txBody>
      </p:sp>
    </p:spTree>
    <p:extLst>
      <p:ext uri="{BB962C8B-B14F-4D97-AF65-F5344CB8AC3E}">
        <p14:creationId xmlns:p14="http://schemas.microsoft.com/office/powerpoint/2010/main" val="727204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99C42D-3396-4753-AB2A-0D403F817A6A}" type="datetime1">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FCECF-EA6A-4266-BDAF-C604E4575066}" type="slidenum">
              <a:rPr lang="en-US" smtClean="0"/>
              <a:t>‹#›</a:t>
            </a:fld>
            <a:endParaRPr lang="en-US"/>
          </a:p>
        </p:txBody>
      </p:sp>
    </p:spTree>
    <p:extLst>
      <p:ext uri="{BB962C8B-B14F-4D97-AF65-F5344CB8AC3E}">
        <p14:creationId xmlns:p14="http://schemas.microsoft.com/office/powerpoint/2010/main" val="480977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B0A942-A0DB-4FE2-8FD3-AE235C2DB4BC}" type="datetime1">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FCECF-EA6A-4266-BDAF-C604E4575066}" type="slidenum">
              <a:rPr lang="en-US" smtClean="0"/>
              <a:t>‹#›</a:t>
            </a:fld>
            <a:endParaRPr lang="en-US"/>
          </a:p>
        </p:txBody>
      </p:sp>
    </p:spTree>
    <p:extLst>
      <p:ext uri="{BB962C8B-B14F-4D97-AF65-F5344CB8AC3E}">
        <p14:creationId xmlns:p14="http://schemas.microsoft.com/office/powerpoint/2010/main" val="823829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FB0BED-0F55-41F4-89E9-CE9D69E249B2}" type="datetime1">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FCECF-EA6A-4266-BDAF-C604E4575066}" type="slidenum">
              <a:rPr lang="en-US" smtClean="0"/>
              <a:t>‹#›</a:t>
            </a:fld>
            <a:endParaRPr lang="en-US"/>
          </a:p>
        </p:txBody>
      </p:sp>
    </p:spTree>
    <p:extLst>
      <p:ext uri="{BB962C8B-B14F-4D97-AF65-F5344CB8AC3E}">
        <p14:creationId xmlns:p14="http://schemas.microsoft.com/office/powerpoint/2010/main" val="273048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779C1A-D01F-4790-AD60-08A62D15B6C8}" type="datetime1">
              <a:rPr lang="en-US" smtClean="0"/>
              <a:t>6/30/2016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1FCECF-EA6A-4266-BDAF-C604E4575066}" type="slidenum">
              <a:rPr lang="en-US" smtClean="0"/>
              <a:t>‹#›</a:t>
            </a:fld>
            <a:endParaRPr lang="en-US"/>
          </a:p>
        </p:txBody>
      </p:sp>
    </p:spTree>
    <p:extLst>
      <p:ext uri="{BB962C8B-B14F-4D97-AF65-F5344CB8AC3E}">
        <p14:creationId xmlns:p14="http://schemas.microsoft.com/office/powerpoint/2010/main" val="790390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55E343-8A54-4CDF-99E4-1E1AAC14DC51}" type="datetime1">
              <a:rPr lang="en-US" smtClean="0"/>
              <a:t>6/30/2016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1FCECF-EA6A-4266-BDAF-C604E4575066}" type="slidenum">
              <a:rPr lang="en-US" smtClean="0"/>
              <a:t>‹#›</a:t>
            </a:fld>
            <a:endParaRPr lang="en-US"/>
          </a:p>
        </p:txBody>
      </p:sp>
    </p:spTree>
    <p:extLst>
      <p:ext uri="{BB962C8B-B14F-4D97-AF65-F5344CB8AC3E}">
        <p14:creationId xmlns:p14="http://schemas.microsoft.com/office/powerpoint/2010/main" val="4120066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85F3C-D064-480A-B61F-EAB8A1D1EE62}" type="datetime1">
              <a:rPr lang="en-US" smtClean="0"/>
              <a:t>6/30/2016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1FCECF-EA6A-4266-BDAF-C604E4575066}" type="slidenum">
              <a:rPr lang="en-US" smtClean="0"/>
              <a:t>‹#›</a:t>
            </a:fld>
            <a:endParaRPr lang="en-US"/>
          </a:p>
        </p:txBody>
      </p:sp>
    </p:spTree>
    <p:extLst>
      <p:ext uri="{BB962C8B-B14F-4D97-AF65-F5344CB8AC3E}">
        <p14:creationId xmlns:p14="http://schemas.microsoft.com/office/powerpoint/2010/main" val="3547560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E6C258-6F5E-4268-97A0-107BA0534C62}" type="datetime1">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FCECF-EA6A-4266-BDAF-C604E4575066}" type="slidenum">
              <a:rPr lang="en-US" smtClean="0"/>
              <a:t>‹#›</a:t>
            </a:fld>
            <a:endParaRPr lang="en-US"/>
          </a:p>
        </p:txBody>
      </p:sp>
    </p:spTree>
    <p:extLst>
      <p:ext uri="{BB962C8B-B14F-4D97-AF65-F5344CB8AC3E}">
        <p14:creationId xmlns:p14="http://schemas.microsoft.com/office/powerpoint/2010/main" val="3761546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4EE55-88FB-4B40-BAFE-C38FD4705CA9}" type="datetime1">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FCECF-EA6A-4266-BDAF-C604E4575066}" type="slidenum">
              <a:rPr lang="en-US" smtClean="0"/>
              <a:t>‹#›</a:t>
            </a:fld>
            <a:endParaRPr lang="en-US"/>
          </a:p>
        </p:txBody>
      </p:sp>
    </p:spTree>
    <p:extLst>
      <p:ext uri="{BB962C8B-B14F-4D97-AF65-F5344CB8AC3E}">
        <p14:creationId xmlns:p14="http://schemas.microsoft.com/office/powerpoint/2010/main" val="3592284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1CCA49-B265-440A-9D99-00AFA17E14B3}" type="datetime1">
              <a:rPr lang="en-US" smtClean="0"/>
              <a:t>6/30/2016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FCECF-EA6A-4266-BDAF-C604E4575066}" type="slidenum">
              <a:rPr lang="en-US" smtClean="0"/>
              <a:t>‹#›</a:t>
            </a:fld>
            <a:endParaRPr lang="en-US"/>
          </a:p>
        </p:txBody>
      </p:sp>
    </p:spTree>
    <p:extLst>
      <p:ext uri="{BB962C8B-B14F-4D97-AF65-F5344CB8AC3E}">
        <p14:creationId xmlns:p14="http://schemas.microsoft.com/office/powerpoint/2010/main" val="199711530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docs.google.com/viewer?a=v&amp;pid=forums&amp;srcid=MTYyMzAyNDEwMDM5MjQ1MDg2NzQBMDAwOTcxMDU3MDY3MDM5NTg4ODcBUk1yNWw5c0RabG9KATAuMQEBdjI"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www.undp.org/content/dam/myanmar/docs/Publications/PovRedu/Local%20Govern"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75" y="1614630"/>
            <a:ext cx="10561320" cy="1668780"/>
          </a:xfrm>
        </p:spPr>
        <p:txBody>
          <a:bodyPr>
            <a:normAutofit fontScale="90000"/>
          </a:bodyPr>
          <a:lstStyle/>
          <a:p>
            <a:r>
              <a:rPr lang="en-US" sz="4000" b="1" dirty="0" smtClean="0">
                <a:latin typeface="Baskerville Old Face" panose="02020602080505020303" pitchFamily="18" charset="0"/>
              </a:rPr>
              <a:t>Local Administration and Policy Implementation in Local Governments of Myanmar</a:t>
            </a:r>
            <a:r>
              <a:rPr lang="en-US" sz="4000" dirty="0" smtClean="0"/>
              <a:t> </a:t>
            </a:r>
            <a:r>
              <a:rPr lang="en-US" dirty="0" smtClean="0"/>
              <a:t/>
            </a:r>
            <a:br>
              <a:rPr lang="en-US" dirty="0" smtClean="0"/>
            </a:br>
            <a:endParaRPr lang="en-US" dirty="0"/>
          </a:p>
        </p:txBody>
      </p:sp>
      <p:sp>
        <p:nvSpPr>
          <p:cNvPr id="3" name="Subtitle 2"/>
          <p:cNvSpPr>
            <a:spLocks noGrp="1"/>
          </p:cNvSpPr>
          <p:nvPr>
            <p:ph type="subTitle" idx="1"/>
          </p:nvPr>
        </p:nvSpPr>
        <p:spPr>
          <a:xfrm>
            <a:off x="1340133" y="2640845"/>
            <a:ext cx="9144000" cy="490975"/>
          </a:xfrm>
        </p:spPr>
        <p:txBody>
          <a:bodyPr/>
          <a:lstStyle/>
          <a:p>
            <a:r>
              <a:rPr lang="en-US" dirty="0" smtClean="0"/>
              <a:t>Issues and Status of Local Government in Myanmar  </a:t>
            </a:r>
            <a:endParaRPr lang="en-US" dirty="0"/>
          </a:p>
        </p:txBody>
      </p:sp>
      <p:sp>
        <p:nvSpPr>
          <p:cNvPr id="4" name="Subtitle 2"/>
          <p:cNvSpPr txBox="1">
            <a:spLocks/>
          </p:cNvSpPr>
          <p:nvPr/>
        </p:nvSpPr>
        <p:spPr>
          <a:xfrm>
            <a:off x="6324600" y="3884454"/>
            <a:ext cx="5539740" cy="307641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100" dirty="0" smtClean="0">
                <a:latin typeface="Adobe Devanagari" panose="02040503050201020203" pitchFamily="18" charset="0"/>
                <a:cs typeface="Adobe Devanagari" panose="02040503050201020203" pitchFamily="18" charset="0"/>
              </a:rPr>
              <a:t>Name       :  AKAR, Tin Oo</a:t>
            </a:r>
          </a:p>
          <a:p>
            <a:pPr algn="l"/>
            <a:r>
              <a:rPr lang="en-US" sz="2100" dirty="0" smtClean="0">
                <a:latin typeface="Adobe Devanagari" panose="02040503050201020203" pitchFamily="18" charset="0"/>
                <a:cs typeface="Adobe Devanagari" panose="02040503050201020203" pitchFamily="18" charset="0"/>
              </a:rPr>
              <a:t>ID              :  MEY-15008 </a:t>
            </a:r>
          </a:p>
          <a:p>
            <a:pPr algn="l"/>
            <a:r>
              <a:rPr lang="en-US" sz="2100" dirty="0" smtClean="0">
                <a:latin typeface="Adobe Devanagari" panose="02040503050201020203" pitchFamily="18" charset="0"/>
                <a:cs typeface="Adobe Devanagari" panose="02040503050201020203" pitchFamily="18" charset="0"/>
              </a:rPr>
              <a:t>Program  :   YLP (the School of Government)</a:t>
            </a:r>
          </a:p>
          <a:p>
            <a:pPr algn="l"/>
            <a:r>
              <a:rPr lang="en-US" sz="2100" dirty="0" smtClean="0">
                <a:latin typeface="Adobe Devanagari" panose="02040503050201020203" pitchFamily="18" charset="0"/>
                <a:cs typeface="Adobe Devanagari" panose="02040503050201020203" pitchFamily="18" charset="0"/>
              </a:rPr>
              <a:t>Country   :   The Republic of the Union of Myanmar</a:t>
            </a:r>
          </a:p>
          <a:p>
            <a:pPr algn="l"/>
            <a:r>
              <a:rPr lang="en-US" sz="2100" dirty="0" smtClean="0">
                <a:latin typeface="Adobe Devanagari" panose="02040503050201020203" pitchFamily="18" charset="0"/>
                <a:cs typeface="Adobe Devanagari" panose="02040503050201020203" pitchFamily="18" charset="0"/>
              </a:rPr>
              <a:t>Affiliation:   Assistant Director </a:t>
            </a:r>
          </a:p>
          <a:p>
            <a:pPr algn="l"/>
            <a:r>
              <a:rPr lang="en-US" sz="2100" dirty="0" smtClean="0">
                <a:latin typeface="Adobe Devanagari" panose="02040503050201020203" pitchFamily="18" charset="0"/>
                <a:cs typeface="Adobe Devanagari" panose="02040503050201020203" pitchFamily="18" charset="0"/>
              </a:rPr>
              <a:t> 	      General Administration Department </a:t>
            </a:r>
          </a:p>
          <a:p>
            <a:pPr algn="l"/>
            <a:r>
              <a:rPr lang="en-US" sz="2100" dirty="0">
                <a:latin typeface="Adobe Devanagari" panose="02040503050201020203" pitchFamily="18" charset="0"/>
                <a:cs typeface="Adobe Devanagari" panose="02040503050201020203" pitchFamily="18" charset="0"/>
              </a:rPr>
              <a:t>	 </a:t>
            </a:r>
            <a:r>
              <a:rPr lang="en-US" sz="2100" dirty="0" smtClean="0">
                <a:latin typeface="Adobe Devanagari" panose="02040503050201020203" pitchFamily="18" charset="0"/>
                <a:cs typeface="Adobe Devanagari" panose="02040503050201020203" pitchFamily="18" charset="0"/>
              </a:rPr>
              <a:t>      Ministry of Home Affairs </a:t>
            </a:r>
          </a:p>
          <a:p>
            <a:pPr algn="l"/>
            <a:endParaRPr lang="en-US" dirty="0"/>
          </a:p>
        </p:txBody>
      </p:sp>
      <p:sp>
        <p:nvSpPr>
          <p:cNvPr id="5" name="Subtitle 2"/>
          <p:cNvSpPr txBox="1">
            <a:spLocks/>
          </p:cNvSpPr>
          <p:nvPr/>
        </p:nvSpPr>
        <p:spPr>
          <a:xfrm>
            <a:off x="80010" y="6186964"/>
            <a:ext cx="2686050" cy="67103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smtClean="0">
                <a:latin typeface="Adobe Devanagari" panose="02040503050201020203" pitchFamily="18" charset="0"/>
                <a:cs typeface="Adobe Devanagari" panose="02040503050201020203" pitchFamily="18" charset="0"/>
              </a:rPr>
              <a:t>Date: 1</a:t>
            </a:r>
            <a:r>
              <a:rPr lang="en-US" b="1" baseline="30000" dirty="0" smtClean="0">
                <a:latin typeface="Adobe Devanagari" panose="02040503050201020203" pitchFamily="18" charset="0"/>
                <a:cs typeface="Adobe Devanagari" panose="02040503050201020203" pitchFamily="18" charset="0"/>
              </a:rPr>
              <a:t>st</a:t>
            </a:r>
            <a:r>
              <a:rPr lang="en-US" b="1" dirty="0" smtClean="0">
                <a:latin typeface="Adobe Devanagari" panose="02040503050201020203" pitchFamily="18" charset="0"/>
                <a:cs typeface="Adobe Devanagari" panose="02040503050201020203" pitchFamily="18" charset="0"/>
              </a:rPr>
              <a:t> July 2016   </a:t>
            </a:r>
            <a:endParaRPr lang="en-US" b="1" dirty="0">
              <a:latin typeface="Adobe Devanagari" panose="02040503050201020203" pitchFamily="18" charset="0"/>
              <a:cs typeface="Adobe Devanagari" panose="02040503050201020203" pitchFamily="18" charset="0"/>
            </a:endParaRPr>
          </a:p>
        </p:txBody>
      </p:sp>
      <p:pic>
        <p:nvPicPr>
          <p:cNvPr id="6" name="Picture 3" descr="C:\Documents and Settings\mey11027\My Documents\Downloads\images.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0518" y="32883"/>
            <a:ext cx="2777490" cy="136017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2"/>
          </p:nvPr>
        </p:nvSpPr>
        <p:spPr/>
        <p:txBody>
          <a:bodyPr/>
          <a:lstStyle/>
          <a:p>
            <a:fld id="{6D1FCECF-EA6A-4266-BDAF-C604E4575066}" type="slidenum">
              <a:rPr lang="en-US" smtClean="0"/>
              <a:t>1</a:t>
            </a:fld>
            <a:endParaRPr lang="en-US"/>
          </a:p>
        </p:txBody>
      </p:sp>
    </p:spTree>
    <p:extLst>
      <p:ext uri="{BB962C8B-B14F-4D97-AF65-F5344CB8AC3E}">
        <p14:creationId xmlns:p14="http://schemas.microsoft.com/office/powerpoint/2010/main" val="1182199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p:cNvSpPr txBox="1"/>
          <p:nvPr/>
        </p:nvSpPr>
        <p:spPr>
          <a:xfrm>
            <a:off x="2671763" y="3006090"/>
            <a:ext cx="2237423" cy="2708910"/>
          </a:xfrm>
          <a:prstGeom prst="rect">
            <a:avLst/>
          </a:prstGeom>
          <a:ln w="38100">
            <a:solidFill>
              <a:srgbClr val="FF0000"/>
            </a:solidFill>
            <a:prstDash val="lgDashDot"/>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dirty="0"/>
          </a:p>
        </p:txBody>
      </p:sp>
      <p:sp>
        <p:nvSpPr>
          <p:cNvPr id="19" name="TextBox 18"/>
          <p:cNvSpPr txBox="1"/>
          <p:nvPr/>
        </p:nvSpPr>
        <p:spPr>
          <a:xfrm>
            <a:off x="0" y="45145"/>
            <a:ext cx="5109217" cy="584775"/>
          </a:xfrm>
          <a:prstGeom prst="rect">
            <a:avLst/>
          </a:prstGeom>
          <a:solidFill>
            <a:srgbClr val="FFFF00"/>
          </a:solidFill>
        </p:spPr>
        <p:txBody>
          <a:bodyPr wrap="square" rtlCol="0">
            <a:spAutoFit/>
          </a:bodyPr>
          <a:lstStyle/>
          <a:p>
            <a:r>
              <a:rPr lang="en-US" sz="3200" b="1" dirty="0" smtClean="0">
                <a:latin typeface="Book Antiqua" panose="02040602050305030304" pitchFamily="18" charset="0"/>
              </a:rPr>
              <a:t>Ministry of Home Affairs</a:t>
            </a:r>
            <a:endParaRPr lang="en-US" sz="3200" b="1" dirty="0">
              <a:latin typeface="Book Antiqua" panose="02040602050305030304" pitchFamily="18" charset="0"/>
            </a:endParaRPr>
          </a:p>
        </p:txBody>
      </p:sp>
      <p:sp>
        <p:nvSpPr>
          <p:cNvPr id="4" name="Rectangle 3"/>
          <p:cNvSpPr/>
          <p:nvPr/>
        </p:nvSpPr>
        <p:spPr>
          <a:xfrm>
            <a:off x="4954905" y="584200"/>
            <a:ext cx="2023110" cy="449094"/>
          </a:xfrm>
          <a:prstGeom prst="rect">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Minister </a:t>
            </a:r>
            <a:endParaRPr lang="en-US" dirty="0"/>
          </a:p>
        </p:txBody>
      </p:sp>
      <p:sp>
        <p:nvSpPr>
          <p:cNvPr id="11" name="Rectangle 10"/>
          <p:cNvSpPr/>
          <p:nvPr/>
        </p:nvSpPr>
        <p:spPr>
          <a:xfrm>
            <a:off x="4954905" y="1280955"/>
            <a:ext cx="2023110" cy="459730"/>
          </a:xfrm>
          <a:prstGeom prst="rect">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Deputy Ministers </a:t>
            </a:r>
            <a:endParaRPr lang="en-US" dirty="0"/>
          </a:p>
        </p:txBody>
      </p:sp>
      <p:sp>
        <p:nvSpPr>
          <p:cNvPr id="12" name="Rectangle 11"/>
          <p:cNvSpPr/>
          <p:nvPr/>
        </p:nvSpPr>
        <p:spPr>
          <a:xfrm>
            <a:off x="520065" y="3154680"/>
            <a:ext cx="2023110" cy="960120"/>
          </a:xfrm>
          <a:prstGeom prst="rect">
            <a:avLst/>
          </a:prstGeom>
          <a:solidFill>
            <a:schemeClr val="bg2">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Myanmar Police Force </a:t>
            </a:r>
            <a:endParaRPr lang="en-US" dirty="0"/>
          </a:p>
        </p:txBody>
      </p:sp>
      <p:sp>
        <p:nvSpPr>
          <p:cNvPr id="13" name="Rectangle 12"/>
          <p:cNvSpPr/>
          <p:nvPr/>
        </p:nvSpPr>
        <p:spPr>
          <a:xfrm>
            <a:off x="2817495" y="3154680"/>
            <a:ext cx="2023110" cy="960120"/>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General Administration Department  </a:t>
            </a:r>
            <a:endParaRPr lang="en-US" dirty="0"/>
          </a:p>
        </p:txBody>
      </p:sp>
      <p:sp>
        <p:nvSpPr>
          <p:cNvPr id="14" name="Rectangle 13"/>
          <p:cNvSpPr/>
          <p:nvPr/>
        </p:nvSpPr>
        <p:spPr>
          <a:xfrm>
            <a:off x="5034915" y="3154680"/>
            <a:ext cx="2023110" cy="960120"/>
          </a:xfrm>
          <a:prstGeom prst="rect">
            <a:avLst/>
          </a:prstGeom>
          <a:solidFill>
            <a:schemeClr val="accent2">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Bureau of Special Investigation</a:t>
            </a:r>
            <a:endParaRPr lang="en-US" dirty="0"/>
          </a:p>
        </p:txBody>
      </p:sp>
      <p:sp>
        <p:nvSpPr>
          <p:cNvPr id="15" name="Rectangle 14"/>
          <p:cNvSpPr/>
          <p:nvPr/>
        </p:nvSpPr>
        <p:spPr>
          <a:xfrm>
            <a:off x="7252335" y="3154680"/>
            <a:ext cx="2023110" cy="960120"/>
          </a:xfrm>
          <a:prstGeom prst="rect">
            <a:avLst/>
          </a:prstGeom>
          <a:solidFill>
            <a:schemeClr val="accent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Prison Department </a:t>
            </a:r>
            <a:endParaRPr lang="en-US" dirty="0"/>
          </a:p>
        </p:txBody>
      </p:sp>
      <p:sp>
        <p:nvSpPr>
          <p:cNvPr id="16" name="Rectangle 15"/>
          <p:cNvSpPr/>
          <p:nvPr/>
        </p:nvSpPr>
        <p:spPr>
          <a:xfrm>
            <a:off x="9469755" y="4526280"/>
            <a:ext cx="2023110" cy="96012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Local Service Forces</a:t>
            </a:r>
            <a:endParaRPr lang="en-US" dirty="0"/>
          </a:p>
        </p:txBody>
      </p:sp>
      <p:sp>
        <p:nvSpPr>
          <p:cNvPr id="22" name="Rectangle 21"/>
          <p:cNvSpPr/>
          <p:nvPr/>
        </p:nvSpPr>
        <p:spPr>
          <a:xfrm>
            <a:off x="520065" y="4526280"/>
            <a:ext cx="2023110" cy="96012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Local Police Offices </a:t>
            </a:r>
            <a:endParaRPr lang="en-US" dirty="0"/>
          </a:p>
        </p:txBody>
      </p:sp>
      <p:sp>
        <p:nvSpPr>
          <p:cNvPr id="23" name="Rectangle 22"/>
          <p:cNvSpPr/>
          <p:nvPr/>
        </p:nvSpPr>
        <p:spPr>
          <a:xfrm>
            <a:off x="2777490" y="4526280"/>
            <a:ext cx="2023110" cy="96012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Local Administration Offices </a:t>
            </a:r>
            <a:endParaRPr lang="en-US" dirty="0"/>
          </a:p>
        </p:txBody>
      </p:sp>
      <p:sp>
        <p:nvSpPr>
          <p:cNvPr id="27" name="Rectangle 26"/>
          <p:cNvSpPr/>
          <p:nvPr/>
        </p:nvSpPr>
        <p:spPr>
          <a:xfrm>
            <a:off x="5017770" y="4526280"/>
            <a:ext cx="2023110" cy="96012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Local Offices</a:t>
            </a:r>
            <a:endParaRPr lang="en-US" dirty="0"/>
          </a:p>
        </p:txBody>
      </p:sp>
      <p:sp>
        <p:nvSpPr>
          <p:cNvPr id="30" name="Rectangle 29"/>
          <p:cNvSpPr/>
          <p:nvPr/>
        </p:nvSpPr>
        <p:spPr>
          <a:xfrm>
            <a:off x="7252335" y="4526280"/>
            <a:ext cx="2023110" cy="96012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Local Prisons </a:t>
            </a:r>
            <a:endParaRPr lang="en-US" dirty="0"/>
          </a:p>
        </p:txBody>
      </p:sp>
      <p:sp>
        <p:nvSpPr>
          <p:cNvPr id="33" name="Rectangle 32"/>
          <p:cNvSpPr/>
          <p:nvPr/>
        </p:nvSpPr>
        <p:spPr>
          <a:xfrm>
            <a:off x="9469755" y="3154680"/>
            <a:ext cx="2023110" cy="960120"/>
          </a:xfrm>
          <a:prstGeom prst="rect">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Fire Service Departmen</a:t>
            </a:r>
            <a:r>
              <a:rPr lang="en-US" dirty="0"/>
              <a:t>t</a:t>
            </a:r>
          </a:p>
        </p:txBody>
      </p:sp>
      <p:cxnSp>
        <p:nvCxnSpPr>
          <p:cNvPr id="8" name="Straight Arrow Connector 7"/>
          <p:cNvCxnSpPr>
            <a:stCxn id="12" idx="2"/>
            <a:endCxn id="22" idx="0"/>
          </p:cNvCxnSpPr>
          <p:nvPr/>
        </p:nvCxnSpPr>
        <p:spPr>
          <a:xfrm>
            <a:off x="1531620" y="4114800"/>
            <a:ext cx="0" cy="4114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3829050" y="4114800"/>
            <a:ext cx="0" cy="4114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029325" y="4114800"/>
            <a:ext cx="0" cy="4114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10452735" y="4114800"/>
            <a:ext cx="0" cy="4114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6012180" y="1033294"/>
            <a:ext cx="0" cy="2582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531620" y="2880360"/>
            <a:ext cx="910971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endCxn id="12" idx="0"/>
          </p:cNvCxnSpPr>
          <p:nvPr/>
        </p:nvCxnSpPr>
        <p:spPr>
          <a:xfrm>
            <a:off x="1531620" y="2880360"/>
            <a:ext cx="0" cy="27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3840480" y="2880360"/>
            <a:ext cx="0" cy="27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6029325" y="2880360"/>
            <a:ext cx="0" cy="27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8155305" y="2880360"/>
            <a:ext cx="0" cy="27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10635615" y="2880360"/>
            <a:ext cx="0" cy="27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8155305" y="4114800"/>
            <a:ext cx="0" cy="4114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4320" y="4320540"/>
            <a:ext cx="11384280" cy="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8338185" y="426432"/>
            <a:ext cx="3417570" cy="2585323"/>
          </a:xfrm>
          <a:prstGeom prst="rect">
            <a:avLst/>
          </a:prstGeom>
          <a:noFill/>
        </p:spPr>
        <p:txBody>
          <a:bodyPr wrap="square" rtlCol="0">
            <a:spAutoFit/>
          </a:bodyPr>
          <a:lstStyle/>
          <a:p>
            <a:pPr marL="285750" indent="-285750">
              <a:buFontTx/>
              <a:buChar char="-"/>
            </a:pPr>
            <a:r>
              <a:rPr lang="en-US" sz="1400" dirty="0" smtClean="0"/>
              <a:t>Minister and Deputy Ministers are  nominated by the Commander-in-Chief and based on nomination, the President appoints them, and of course, they are active defense service persons </a:t>
            </a:r>
            <a:r>
              <a:rPr lang="en-US" sz="1400" dirty="0" smtClean="0">
                <a:solidFill>
                  <a:srgbClr val="FF0000"/>
                </a:solidFill>
              </a:rPr>
              <a:t>according to the constitution</a:t>
            </a:r>
          </a:p>
          <a:p>
            <a:pPr marL="285750" indent="-285750">
              <a:buFontTx/>
              <a:buChar char="-"/>
            </a:pPr>
            <a:r>
              <a:rPr lang="en-US" sz="1400" dirty="0" smtClean="0"/>
              <a:t>There were </a:t>
            </a:r>
            <a:r>
              <a:rPr lang="en-US" sz="1400" dirty="0" smtClean="0">
                <a:solidFill>
                  <a:srgbClr val="FF0000"/>
                </a:solidFill>
              </a:rPr>
              <a:t>no civilian ministers and deputy ministers </a:t>
            </a:r>
            <a:r>
              <a:rPr lang="en-US" sz="1400" dirty="0" smtClean="0"/>
              <a:t>for Home Affairs every regimes of Myanmar.</a:t>
            </a:r>
          </a:p>
          <a:p>
            <a:endParaRPr lang="en-US" dirty="0" smtClean="0"/>
          </a:p>
          <a:p>
            <a:r>
              <a:rPr lang="en-US" dirty="0" smtClean="0"/>
              <a:t>  </a:t>
            </a:r>
            <a:endParaRPr lang="en-US" dirty="0"/>
          </a:p>
        </p:txBody>
      </p:sp>
      <p:sp>
        <p:nvSpPr>
          <p:cNvPr id="57" name="TextBox 56"/>
          <p:cNvSpPr txBox="1"/>
          <p:nvPr/>
        </p:nvSpPr>
        <p:spPr>
          <a:xfrm>
            <a:off x="274320" y="5743416"/>
            <a:ext cx="11652885" cy="738664"/>
          </a:xfrm>
          <a:prstGeom prst="rect">
            <a:avLst/>
          </a:prstGeom>
          <a:noFill/>
        </p:spPr>
        <p:txBody>
          <a:bodyPr wrap="square" rtlCol="0">
            <a:spAutoFit/>
          </a:bodyPr>
          <a:lstStyle/>
          <a:p>
            <a:r>
              <a:rPr lang="en-US" sz="1400" dirty="0" smtClean="0"/>
              <a:t>Force, Departments, and Bureau are led by Police Chief and Director Generals respectively, all of these higher positions are occupied by </a:t>
            </a:r>
            <a:r>
              <a:rPr lang="en-US" sz="1400" dirty="0" smtClean="0">
                <a:solidFill>
                  <a:srgbClr val="FF0000"/>
                </a:solidFill>
              </a:rPr>
              <a:t>former defense service persons </a:t>
            </a:r>
            <a:r>
              <a:rPr lang="en-US" sz="1400" dirty="0" smtClean="0"/>
              <a:t>who retired and transferred from defense service. Minister nominates the name of the persons for those positions and the cabinet office decides and approves.    </a:t>
            </a:r>
            <a:endParaRPr lang="en-US" sz="1400" dirty="0"/>
          </a:p>
        </p:txBody>
      </p:sp>
      <p:sp>
        <p:nvSpPr>
          <p:cNvPr id="58" name="Slide Number Placeholder 57"/>
          <p:cNvSpPr>
            <a:spLocks noGrp="1"/>
          </p:cNvSpPr>
          <p:nvPr>
            <p:ph type="sldNum" sz="quarter" idx="12"/>
          </p:nvPr>
        </p:nvSpPr>
        <p:spPr/>
        <p:txBody>
          <a:bodyPr/>
          <a:lstStyle/>
          <a:p>
            <a:fld id="{6D1FCECF-EA6A-4266-BDAF-C604E4575066}" type="slidenum">
              <a:rPr lang="en-US" smtClean="0"/>
              <a:t>10</a:t>
            </a:fld>
            <a:endParaRPr lang="en-US"/>
          </a:p>
        </p:txBody>
      </p:sp>
      <p:sp>
        <p:nvSpPr>
          <p:cNvPr id="60" name="Rectangle 59"/>
          <p:cNvSpPr/>
          <p:nvPr/>
        </p:nvSpPr>
        <p:spPr>
          <a:xfrm>
            <a:off x="4954905" y="2053606"/>
            <a:ext cx="2023110" cy="459730"/>
          </a:xfrm>
          <a:prstGeom prst="rect">
            <a:avLst/>
          </a:prstGeom>
          <a:solidFill>
            <a:schemeClr val="accent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Secretary Office of MOHA </a:t>
            </a:r>
            <a:endParaRPr lang="en-US" dirty="0"/>
          </a:p>
        </p:txBody>
      </p:sp>
      <p:cxnSp>
        <p:nvCxnSpPr>
          <p:cNvPr id="61" name="Straight Arrow Connector 60"/>
          <p:cNvCxnSpPr/>
          <p:nvPr/>
        </p:nvCxnSpPr>
        <p:spPr>
          <a:xfrm>
            <a:off x="6012180" y="2526597"/>
            <a:ext cx="11430" cy="367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5989320" y="1740685"/>
            <a:ext cx="0" cy="27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0456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85750" y="2900362"/>
            <a:ext cx="3280410" cy="3920012"/>
          </a:xfrm>
          <a:prstGeom prst="rect">
            <a:avLst/>
          </a:prstGeom>
          <a:solidFill>
            <a:schemeClr val="accent4">
              <a:lumMod val="40000"/>
              <a:lumOff val="60000"/>
            </a:schemeClr>
          </a:solidFill>
        </p:spPr>
        <p:txBody>
          <a:bodyPr wrap="square" rtlCol="0">
            <a:spAutoFit/>
          </a:bodyPr>
          <a:lstStyle/>
          <a:p>
            <a:endParaRPr lang="en-US" dirty="0"/>
          </a:p>
        </p:txBody>
      </p:sp>
      <p:sp>
        <p:nvSpPr>
          <p:cNvPr id="19" name="TextBox 18"/>
          <p:cNvSpPr txBox="1"/>
          <p:nvPr/>
        </p:nvSpPr>
        <p:spPr>
          <a:xfrm>
            <a:off x="11423" y="54035"/>
            <a:ext cx="11772907" cy="461665"/>
          </a:xfrm>
          <a:prstGeom prst="rect">
            <a:avLst/>
          </a:prstGeom>
          <a:solidFill>
            <a:srgbClr val="FFFF00"/>
          </a:solidFill>
        </p:spPr>
        <p:txBody>
          <a:bodyPr wrap="square" rtlCol="0">
            <a:spAutoFit/>
          </a:bodyPr>
          <a:lstStyle/>
          <a:p>
            <a:r>
              <a:rPr lang="en-US" sz="2400" b="1" dirty="0" smtClean="0">
                <a:latin typeface="Book Antiqua" panose="02040602050305030304" pitchFamily="18" charset="0"/>
              </a:rPr>
              <a:t>The structure of General Administration Department at Central and Local Level </a:t>
            </a:r>
            <a:endParaRPr lang="en-US" sz="2400" b="1" dirty="0">
              <a:latin typeface="Book Antiqua" panose="02040602050305030304" pitchFamily="18" charset="0"/>
            </a:endParaRPr>
          </a:p>
        </p:txBody>
      </p:sp>
      <p:sp>
        <p:nvSpPr>
          <p:cNvPr id="6" name="Rectangle 5"/>
          <p:cNvSpPr/>
          <p:nvPr/>
        </p:nvSpPr>
        <p:spPr>
          <a:xfrm>
            <a:off x="537210" y="880110"/>
            <a:ext cx="2834640" cy="754380"/>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Ministry of Home Affairs</a:t>
            </a:r>
            <a:endParaRPr lang="en-US" b="1" dirty="0"/>
          </a:p>
        </p:txBody>
      </p:sp>
      <p:sp>
        <p:nvSpPr>
          <p:cNvPr id="51" name="Rectangle 50"/>
          <p:cNvSpPr/>
          <p:nvPr/>
        </p:nvSpPr>
        <p:spPr>
          <a:xfrm>
            <a:off x="537210" y="1954530"/>
            <a:ext cx="2834640" cy="7543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GAD (Head Quarter)</a:t>
            </a:r>
            <a:endParaRPr lang="en-US" dirty="0">
              <a:solidFill>
                <a:schemeClr val="tx1"/>
              </a:solidFill>
            </a:endParaRPr>
          </a:p>
        </p:txBody>
      </p:sp>
      <p:sp>
        <p:nvSpPr>
          <p:cNvPr id="52" name="Rectangle 51"/>
          <p:cNvSpPr/>
          <p:nvPr/>
        </p:nvSpPr>
        <p:spPr>
          <a:xfrm>
            <a:off x="537210" y="3028950"/>
            <a:ext cx="2834640" cy="7543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GAD (State/Region Level)</a:t>
            </a:r>
            <a:endParaRPr lang="en-US" dirty="0">
              <a:solidFill>
                <a:schemeClr val="tx1"/>
              </a:solidFill>
            </a:endParaRPr>
          </a:p>
        </p:txBody>
      </p:sp>
      <p:sp>
        <p:nvSpPr>
          <p:cNvPr id="53" name="Rectangle 52"/>
          <p:cNvSpPr/>
          <p:nvPr/>
        </p:nvSpPr>
        <p:spPr>
          <a:xfrm>
            <a:off x="537210" y="4031932"/>
            <a:ext cx="2834640" cy="7543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GAD (District Level)</a:t>
            </a:r>
            <a:endParaRPr lang="en-US" dirty="0">
              <a:solidFill>
                <a:schemeClr val="tx1"/>
              </a:solidFill>
            </a:endParaRPr>
          </a:p>
        </p:txBody>
      </p:sp>
      <p:sp>
        <p:nvSpPr>
          <p:cNvPr id="54" name="Rectangle 53"/>
          <p:cNvSpPr/>
          <p:nvPr/>
        </p:nvSpPr>
        <p:spPr>
          <a:xfrm>
            <a:off x="537210" y="5034915"/>
            <a:ext cx="2834640" cy="7543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GAD (Township Level)</a:t>
            </a:r>
            <a:endParaRPr lang="en-US" dirty="0">
              <a:solidFill>
                <a:schemeClr val="tx1"/>
              </a:solidFill>
            </a:endParaRPr>
          </a:p>
        </p:txBody>
      </p:sp>
      <p:sp>
        <p:nvSpPr>
          <p:cNvPr id="58" name="Rectangle 57"/>
          <p:cNvSpPr/>
          <p:nvPr/>
        </p:nvSpPr>
        <p:spPr>
          <a:xfrm>
            <a:off x="537210" y="5989320"/>
            <a:ext cx="2834640" cy="7543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Ward or Village-Tract Administration Offices</a:t>
            </a:r>
            <a:endParaRPr lang="en-US" dirty="0">
              <a:solidFill>
                <a:schemeClr val="tx1"/>
              </a:solidFill>
            </a:endParaRPr>
          </a:p>
        </p:txBody>
      </p:sp>
      <p:sp>
        <p:nvSpPr>
          <p:cNvPr id="59" name="Rectangle 58"/>
          <p:cNvSpPr/>
          <p:nvPr/>
        </p:nvSpPr>
        <p:spPr>
          <a:xfrm>
            <a:off x="3566160" y="1308101"/>
            <a:ext cx="1668780" cy="75438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Secretary Office of MOHA  </a:t>
            </a:r>
            <a:endParaRPr lang="en-US" dirty="0"/>
          </a:p>
        </p:txBody>
      </p:sp>
      <p:sp>
        <p:nvSpPr>
          <p:cNvPr id="64" name="Rectangle 63"/>
          <p:cNvSpPr/>
          <p:nvPr/>
        </p:nvSpPr>
        <p:spPr>
          <a:xfrm>
            <a:off x="4932045" y="2854882"/>
            <a:ext cx="2154559" cy="11025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Secretary of LG  and S/R Administrator</a:t>
            </a:r>
            <a:endParaRPr lang="en-US" dirty="0"/>
          </a:p>
        </p:txBody>
      </p:sp>
      <p:sp>
        <p:nvSpPr>
          <p:cNvPr id="65" name="Rectangle 64"/>
          <p:cNvSpPr/>
          <p:nvPr/>
        </p:nvSpPr>
        <p:spPr>
          <a:xfrm>
            <a:off x="8583930" y="2868928"/>
            <a:ext cx="3200400" cy="857250"/>
          </a:xfrm>
          <a:prstGeom prst="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Local Government Cabinet </a:t>
            </a:r>
            <a:endParaRPr lang="en-US" dirty="0"/>
          </a:p>
        </p:txBody>
      </p:sp>
      <p:sp>
        <p:nvSpPr>
          <p:cNvPr id="17" name="Left-Right Arrow 16"/>
          <p:cNvSpPr/>
          <p:nvPr/>
        </p:nvSpPr>
        <p:spPr>
          <a:xfrm>
            <a:off x="7103746" y="3128962"/>
            <a:ext cx="1480183" cy="440055"/>
          </a:xfrm>
          <a:prstGeom prst="leftRightArrow">
            <a:avLst>
              <a:gd name="adj1" fmla="val 34415"/>
              <a:gd name="adj2" fmla="val 47402"/>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Connector 66"/>
          <p:cNvCxnSpPr>
            <a:stCxn id="64" idx="1"/>
          </p:cNvCxnSpPr>
          <p:nvPr/>
        </p:nvCxnSpPr>
        <p:spPr>
          <a:xfrm flipH="1">
            <a:off x="3371851" y="3406140"/>
            <a:ext cx="156019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8" name="Up-Down Arrow 67"/>
          <p:cNvSpPr/>
          <p:nvPr/>
        </p:nvSpPr>
        <p:spPr>
          <a:xfrm>
            <a:off x="1771650" y="5757861"/>
            <a:ext cx="182880" cy="248603"/>
          </a:xfrm>
          <a:prstGeom prst="up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9" name="Up-Down Arrow 68"/>
          <p:cNvSpPr/>
          <p:nvPr/>
        </p:nvSpPr>
        <p:spPr>
          <a:xfrm>
            <a:off x="1771650" y="4786312"/>
            <a:ext cx="182880" cy="248603"/>
          </a:xfrm>
          <a:prstGeom prst="up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Up-Down Arrow 69"/>
          <p:cNvSpPr/>
          <p:nvPr/>
        </p:nvSpPr>
        <p:spPr>
          <a:xfrm>
            <a:off x="1771650" y="3771898"/>
            <a:ext cx="182880" cy="248603"/>
          </a:xfrm>
          <a:prstGeom prst="up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1" name="Up-Down Arrow 70"/>
          <p:cNvSpPr/>
          <p:nvPr/>
        </p:nvSpPr>
        <p:spPr>
          <a:xfrm>
            <a:off x="1771650" y="2697478"/>
            <a:ext cx="182880" cy="351474"/>
          </a:xfrm>
          <a:prstGeom prst="up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3" name="Left-Up Arrow 72"/>
          <p:cNvSpPr/>
          <p:nvPr/>
        </p:nvSpPr>
        <p:spPr>
          <a:xfrm>
            <a:off x="3371851" y="2092324"/>
            <a:ext cx="1154430" cy="377189"/>
          </a:xfrm>
          <a:prstGeom prst="leftUp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Left-Up Arrow 73"/>
          <p:cNvSpPr/>
          <p:nvPr/>
        </p:nvSpPr>
        <p:spPr>
          <a:xfrm rot="16200000">
            <a:off x="3778726" y="560547"/>
            <a:ext cx="340680" cy="1154428"/>
          </a:xfrm>
          <a:prstGeom prst="leftUp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4932045" y="4090195"/>
            <a:ext cx="2154559" cy="75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District Administrator</a:t>
            </a:r>
            <a:endParaRPr lang="en-US" dirty="0"/>
          </a:p>
        </p:txBody>
      </p:sp>
      <p:cxnSp>
        <p:nvCxnSpPr>
          <p:cNvPr id="76" name="Straight Connector 75"/>
          <p:cNvCxnSpPr>
            <a:stCxn id="75" idx="1"/>
          </p:cNvCxnSpPr>
          <p:nvPr/>
        </p:nvCxnSpPr>
        <p:spPr>
          <a:xfrm flipH="1" flipV="1">
            <a:off x="3371850" y="4467384"/>
            <a:ext cx="1560195" cy="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7" name="Rectangle 76"/>
          <p:cNvSpPr/>
          <p:nvPr/>
        </p:nvSpPr>
        <p:spPr>
          <a:xfrm>
            <a:off x="4857750" y="5080635"/>
            <a:ext cx="2154559" cy="75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Township Administrator</a:t>
            </a:r>
            <a:endParaRPr lang="en-US" dirty="0"/>
          </a:p>
        </p:txBody>
      </p:sp>
      <p:cxnSp>
        <p:nvCxnSpPr>
          <p:cNvPr id="78" name="Straight Connector 77"/>
          <p:cNvCxnSpPr>
            <a:stCxn id="77" idx="1"/>
          </p:cNvCxnSpPr>
          <p:nvPr/>
        </p:nvCxnSpPr>
        <p:spPr>
          <a:xfrm flipH="1" flipV="1">
            <a:off x="3297555" y="5457824"/>
            <a:ext cx="1560195" cy="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9" name="Rectangle 78"/>
          <p:cNvSpPr/>
          <p:nvPr/>
        </p:nvSpPr>
        <p:spPr>
          <a:xfrm>
            <a:off x="4886325" y="6008844"/>
            <a:ext cx="2154559" cy="75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 VT Administrator</a:t>
            </a:r>
            <a:endParaRPr lang="en-US" dirty="0"/>
          </a:p>
        </p:txBody>
      </p:sp>
      <p:cxnSp>
        <p:nvCxnSpPr>
          <p:cNvPr id="80" name="Straight Connector 79"/>
          <p:cNvCxnSpPr>
            <a:stCxn id="79" idx="1"/>
          </p:cNvCxnSpPr>
          <p:nvPr/>
        </p:nvCxnSpPr>
        <p:spPr>
          <a:xfrm flipH="1" flipV="1">
            <a:off x="3326130" y="6386033"/>
            <a:ext cx="1560195" cy="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8001004" y="3948586"/>
            <a:ext cx="4034790" cy="2862322"/>
          </a:xfrm>
          <a:prstGeom prst="rect">
            <a:avLst/>
          </a:prstGeom>
          <a:noFill/>
          <a:ln w="28575">
            <a:solidFill>
              <a:schemeClr val="tx1"/>
            </a:solidFill>
            <a:prstDash val="dashDot"/>
          </a:ln>
        </p:spPr>
        <p:txBody>
          <a:bodyPr wrap="square" rtlCol="0">
            <a:spAutoFit/>
          </a:bodyPr>
          <a:lstStyle/>
          <a:p>
            <a:pPr marL="285750" indent="-285750">
              <a:buFont typeface="Wingdings" panose="05000000000000000000" pitchFamily="2" charset="2"/>
              <a:buChar char="q"/>
            </a:pPr>
            <a:r>
              <a:rPr lang="en-US" dirty="0" smtClean="0"/>
              <a:t>Administration in Local Governments are  totally operating by GAD offices and civil servants are under the supervision of LG. But their </a:t>
            </a:r>
            <a:r>
              <a:rPr lang="en-US" dirty="0" smtClean="0">
                <a:solidFill>
                  <a:srgbClr val="FF0000"/>
                </a:solidFill>
              </a:rPr>
              <a:t>personnel management is directly managed by the MOHA. </a:t>
            </a:r>
          </a:p>
          <a:p>
            <a:pPr marL="285750" indent="-285750">
              <a:buFont typeface="Wingdings" panose="05000000000000000000" pitchFamily="2" charset="2"/>
              <a:buChar char="q"/>
            </a:pPr>
            <a:r>
              <a:rPr lang="en-US" dirty="0" smtClean="0"/>
              <a:t>They are responsible and accountable to both  MOHA and LGs. </a:t>
            </a:r>
          </a:p>
          <a:p>
            <a:pPr marL="285750" indent="-285750">
              <a:buFont typeface="Wingdings" panose="05000000000000000000" pitchFamily="2" charset="2"/>
              <a:buChar char="q"/>
            </a:pPr>
            <a:r>
              <a:rPr lang="en-US" dirty="0" smtClean="0"/>
              <a:t>The role of GAD is secured </a:t>
            </a:r>
            <a:r>
              <a:rPr lang="en-US" dirty="0" smtClean="0">
                <a:solidFill>
                  <a:srgbClr val="FF0000"/>
                </a:solidFill>
              </a:rPr>
              <a:t>by the constitution.  </a:t>
            </a:r>
            <a:endParaRPr lang="en-US" dirty="0">
              <a:solidFill>
                <a:srgbClr val="FF0000"/>
              </a:solidFill>
            </a:endParaRPr>
          </a:p>
        </p:txBody>
      </p:sp>
      <p:sp>
        <p:nvSpPr>
          <p:cNvPr id="86" name="Slide Number Placeholder 85"/>
          <p:cNvSpPr>
            <a:spLocks noGrp="1"/>
          </p:cNvSpPr>
          <p:nvPr>
            <p:ph type="sldNum" sz="quarter" idx="12"/>
          </p:nvPr>
        </p:nvSpPr>
        <p:spPr/>
        <p:txBody>
          <a:bodyPr/>
          <a:lstStyle/>
          <a:p>
            <a:fld id="{6D1FCECF-EA6A-4266-BDAF-C604E4575066}" type="slidenum">
              <a:rPr lang="en-US" smtClean="0"/>
              <a:t>11</a:t>
            </a:fld>
            <a:endParaRPr lang="en-US"/>
          </a:p>
        </p:txBody>
      </p:sp>
    </p:spTree>
    <p:extLst>
      <p:ext uri="{BB962C8B-B14F-4D97-AF65-F5344CB8AC3E}">
        <p14:creationId xmlns:p14="http://schemas.microsoft.com/office/powerpoint/2010/main" val="40657723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57143" y="-3115"/>
            <a:ext cx="10549897" cy="584775"/>
          </a:xfrm>
          <a:prstGeom prst="rect">
            <a:avLst/>
          </a:prstGeom>
          <a:noFill/>
        </p:spPr>
        <p:txBody>
          <a:bodyPr wrap="square" rtlCol="0">
            <a:spAutoFit/>
          </a:bodyPr>
          <a:lstStyle/>
          <a:p>
            <a:r>
              <a:rPr lang="en-US" sz="3200" b="1" dirty="0" smtClean="0">
                <a:latin typeface="Book Antiqua" panose="02040602050305030304" pitchFamily="18" charset="0"/>
              </a:rPr>
              <a:t>The structure of General Administration Department</a:t>
            </a:r>
            <a:endParaRPr lang="en-US" sz="3200" b="1" dirty="0">
              <a:latin typeface="Book Antiqua" panose="0204060205030503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703703297"/>
              </p:ext>
            </p:extLst>
          </p:nvPr>
        </p:nvGraphicFramePr>
        <p:xfrm>
          <a:off x="194303" y="684530"/>
          <a:ext cx="11772905" cy="5954312"/>
        </p:xfrm>
        <a:graphic>
          <a:graphicData uri="http://schemas.openxmlformats.org/drawingml/2006/table">
            <a:tbl>
              <a:tblPr firstRow="1" bandRow="1">
                <a:tableStyleId>{5C22544A-7EE6-4342-B048-85BDC9FD1C3A}</a:tableStyleId>
              </a:tblPr>
              <a:tblGrid>
                <a:gridCol w="2354581"/>
                <a:gridCol w="2354581"/>
                <a:gridCol w="2354581"/>
                <a:gridCol w="2354581"/>
                <a:gridCol w="2354581"/>
              </a:tblGrid>
              <a:tr h="976657">
                <a:tc>
                  <a:txBody>
                    <a:bodyPr/>
                    <a:lstStyle/>
                    <a:p>
                      <a:r>
                        <a:rPr lang="en-US" sz="1600" dirty="0" smtClean="0"/>
                        <a:t>Administrative Level</a:t>
                      </a:r>
                      <a:r>
                        <a:rPr lang="en-US" sz="1600" baseline="0" dirty="0" smtClean="0"/>
                        <a:t> at Local Government </a:t>
                      </a:r>
                      <a:endParaRPr lang="en-US" sz="1600" dirty="0"/>
                    </a:p>
                  </a:txBody>
                  <a:tcPr/>
                </a:tc>
                <a:tc>
                  <a:txBody>
                    <a:bodyPr/>
                    <a:lstStyle/>
                    <a:p>
                      <a:r>
                        <a:rPr lang="en-US" sz="1600" dirty="0" smtClean="0"/>
                        <a:t>Head</a:t>
                      </a:r>
                      <a:r>
                        <a:rPr lang="en-US" sz="1600" baseline="0" dirty="0" smtClean="0"/>
                        <a:t> of Local Administration </a:t>
                      </a:r>
                      <a:endParaRPr lang="en-US" sz="1600" dirty="0"/>
                    </a:p>
                  </a:txBody>
                  <a:tcPr/>
                </a:tc>
                <a:tc>
                  <a:txBody>
                    <a:bodyPr/>
                    <a:lstStyle/>
                    <a:p>
                      <a:r>
                        <a:rPr lang="en-US" sz="1600" dirty="0" smtClean="0"/>
                        <a:t>Ranks and Status </a:t>
                      </a:r>
                      <a:endParaRPr lang="en-US" sz="1600" dirty="0"/>
                    </a:p>
                  </a:txBody>
                  <a:tcPr/>
                </a:tc>
                <a:tc>
                  <a:txBody>
                    <a:bodyPr/>
                    <a:lstStyle/>
                    <a:p>
                      <a:r>
                        <a:rPr lang="en-US" sz="1600" dirty="0" smtClean="0"/>
                        <a:t>Main Functions</a:t>
                      </a:r>
                      <a:r>
                        <a:rPr lang="en-US" sz="1600" baseline="0" dirty="0" smtClean="0"/>
                        <a:t> and Accountability </a:t>
                      </a:r>
                      <a:endParaRPr lang="en-US" sz="1600" dirty="0"/>
                    </a:p>
                  </a:txBody>
                  <a:tcPr/>
                </a:tc>
                <a:tc>
                  <a:txBody>
                    <a:bodyPr/>
                    <a:lstStyle/>
                    <a:p>
                      <a:r>
                        <a:rPr lang="en-US" sz="1600" dirty="0" smtClean="0"/>
                        <a:t>Remarks</a:t>
                      </a:r>
                      <a:endParaRPr lang="en-US" sz="1600" dirty="0"/>
                    </a:p>
                  </a:txBody>
                  <a:tcPr/>
                </a:tc>
              </a:tr>
              <a:tr h="1056364">
                <a:tc>
                  <a:txBody>
                    <a:bodyPr/>
                    <a:lstStyle/>
                    <a:p>
                      <a:endParaRPr lang="en-US" sz="1600" dirty="0" smtClean="0"/>
                    </a:p>
                    <a:p>
                      <a:r>
                        <a:rPr lang="en-US" sz="1600" dirty="0" smtClean="0"/>
                        <a:t>State/ Region Level </a:t>
                      </a:r>
                      <a:endParaRPr lang="en-US" sz="1600" dirty="0"/>
                    </a:p>
                  </a:txBody>
                  <a:tcPr>
                    <a:solidFill>
                      <a:srgbClr val="FFFF00"/>
                    </a:solidFill>
                  </a:tcPr>
                </a:tc>
                <a:tc>
                  <a:txBody>
                    <a:bodyPr/>
                    <a:lstStyle/>
                    <a:p>
                      <a:r>
                        <a:rPr lang="en-US" sz="1600" dirty="0" smtClean="0"/>
                        <a:t>State/ Region Secretary</a:t>
                      </a:r>
                      <a:r>
                        <a:rPr lang="en-US" sz="1600" baseline="0" dirty="0" smtClean="0"/>
                        <a:t> and State/Region </a:t>
                      </a:r>
                      <a:r>
                        <a:rPr lang="en-US" sz="1600" dirty="0" smtClean="0"/>
                        <a:t>Administrator</a:t>
                      </a:r>
                      <a:r>
                        <a:rPr lang="en-US" sz="1600" baseline="0" dirty="0" smtClean="0"/>
                        <a:t> </a:t>
                      </a:r>
                      <a:endParaRPr lang="en-US" sz="1600" dirty="0"/>
                    </a:p>
                  </a:txBody>
                  <a:tcPr/>
                </a:tc>
                <a:tc>
                  <a:txBody>
                    <a:bodyPr/>
                    <a:lstStyle/>
                    <a:p>
                      <a:r>
                        <a:rPr lang="en-US" sz="1600" dirty="0" smtClean="0"/>
                        <a:t>Deputy Director</a:t>
                      </a:r>
                      <a:r>
                        <a:rPr lang="en-US" sz="1600" baseline="0" dirty="0" smtClean="0"/>
                        <a:t> General/ Central Government Officials of MOHA</a:t>
                      </a:r>
                      <a:endParaRPr lang="en-US" sz="1600" dirty="0"/>
                    </a:p>
                  </a:txBody>
                  <a:tcPr/>
                </a:tc>
                <a:tc>
                  <a:txBody>
                    <a:bodyPr/>
                    <a:lstStyle/>
                    <a:p>
                      <a:r>
                        <a:rPr lang="en-US" sz="1600" dirty="0" smtClean="0"/>
                        <a:t>Functions</a:t>
                      </a:r>
                      <a:r>
                        <a:rPr lang="en-US" sz="1600" baseline="0" dirty="0" smtClean="0"/>
                        <a:t> of MOHA</a:t>
                      </a:r>
                    </a:p>
                    <a:p>
                      <a:r>
                        <a:rPr lang="en-US" sz="1600" baseline="0" dirty="0" smtClean="0"/>
                        <a:t>Functions of LG/ Accountable to GAD (HQ) and LG </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rPr>
                        <a:t>The</a:t>
                      </a:r>
                      <a:r>
                        <a:rPr lang="en-US" sz="1600" baseline="0" dirty="0" smtClean="0">
                          <a:solidFill>
                            <a:srgbClr val="FF0000"/>
                          </a:solidFill>
                        </a:rPr>
                        <a:t> 2008 Constitution, Article- 260  </a:t>
                      </a:r>
                      <a:endParaRPr lang="en-US" sz="1600" dirty="0" smtClean="0">
                        <a:solidFill>
                          <a:srgbClr val="FF0000"/>
                        </a:solidFill>
                      </a:endParaRPr>
                    </a:p>
                    <a:p>
                      <a:endParaRPr lang="en-US" sz="1600" dirty="0"/>
                    </a:p>
                  </a:txBody>
                  <a:tcPr/>
                </a:tc>
              </a:tr>
              <a:tr h="1300139">
                <a:tc>
                  <a:txBody>
                    <a:bodyPr/>
                    <a:lstStyle/>
                    <a:p>
                      <a:endParaRPr lang="en-US" sz="1600" dirty="0" smtClean="0"/>
                    </a:p>
                    <a:p>
                      <a:r>
                        <a:rPr lang="en-US" sz="1600" dirty="0" smtClean="0"/>
                        <a:t>District Level</a:t>
                      </a:r>
                      <a:endParaRPr lang="en-US" sz="1600" dirty="0"/>
                    </a:p>
                  </a:txBody>
                  <a:tcPr>
                    <a:solidFill>
                      <a:srgbClr val="92D050"/>
                    </a:solidFill>
                  </a:tcPr>
                </a:tc>
                <a:tc>
                  <a:txBody>
                    <a:bodyPr/>
                    <a:lstStyle/>
                    <a:p>
                      <a:r>
                        <a:rPr lang="en-US" sz="1600" dirty="0" smtClean="0"/>
                        <a:t>District Administrator </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Director</a:t>
                      </a:r>
                      <a:r>
                        <a:rPr lang="en-US" sz="1600" baseline="0" dirty="0" smtClean="0"/>
                        <a:t>/</a:t>
                      </a:r>
                      <a:r>
                        <a:rPr lang="en-US" sz="1600" baseline="0" dirty="0" smtClean="0"/>
                        <a:t>Central Government Officials of MOHA</a:t>
                      </a:r>
                      <a:endParaRPr lang="en-US" sz="1600" dirty="0" smtClean="0"/>
                    </a:p>
                    <a:p>
                      <a:endParaRPr lang="en-US" sz="1600" dirty="0"/>
                    </a:p>
                  </a:txBody>
                  <a:tcPr/>
                </a:tc>
                <a:tc>
                  <a:txBody>
                    <a:bodyPr/>
                    <a:lstStyle/>
                    <a:p>
                      <a:r>
                        <a:rPr lang="en-US" sz="1600" dirty="0" smtClean="0"/>
                        <a:t>Functions</a:t>
                      </a:r>
                      <a:r>
                        <a:rPr lang="en-US" sz="1600" baseline="0" dirty="0" smtClean="0"/>
                        <a:t> of MOHA</a:t>
                      </a:r>
                    </a:p>
                    <a:p>
                      <a:r>
                        <a:rPr lang="en-US" sz="1600" baseline="0" dirty="0" smtClean="0"/>
                        <a:t>Functions of LG</a:t>
                      </a:r>
                    </a:p>
                    <a:p>
                      <a:r>
                        <a:rPr lang="en-US" sz="1600" baseline="0" dirty="0" smtClean="0"/>
                        <a:t>Accountable to S/R GAD</a:t>
                      </a:r>
                      <a:endParaRPr lang="en-US" sz="1600" dirty="0" smtClean="0"/>
                    </a:p>
                    <a:p>
                      <a:endParaRPr lang="en-US" sz="1600" dirty="0"/>
                    </a:p>
                  </a:txBody>
                  <a:tcPr/>
                </a:tc>
                <a:tc>
                  <a:txBody>
                    <a:bodyPr/>
                    <a:lstStyle/>
                    <a:p>
                      <a:r>
                        <a:rPr lang="en-US" sz="1600" dirty="0" smtClean="0">
                          <a:solidFill>
                            <a:srgbClr val="FF0000"/>
                          </a:solidFill>
                        </a:rPr>
                        <a:t>The</a:t>
                      </a:r>
                      <a:r>
                        <a:rPr lang="en-US" sz="1600" baseline="0" dirty="0" smtClean="0">
                          <a:solidFill>
                            <a:srgbClr val="FF0000"/>
                          </a:solidFill>
                        </a:rPr>
                        <a:t> 2008 Constitution, Article- 288 </a:t>
                      </a:r>
                      <a:endParaRPr lang="en-US" sz="1600" dirty="0">
                        <a:solidFill>
                          <a:srgbClr val="FF0000"/>
                        </a:solidFill>
                      </a:endParaRPr>
                    </a:p>
                  </a:txBody>
                  <a:tcPr/>
                </a:tc>
              </a:tr>
              <a:tr h="1056364">
                <a:tc>
                  <a:txBody>
                    <a:bodyPr/>
                    <a:lstStyle/>
                    <a:p>
                      <a:endParaRPr lang="en-US" sz="1600" dirty="0" smtClean="0">
                        <a:solidFill>
                          <a:schemeClr val="bg1"/>
                        </a:solidFill>
                      </a:endParaRPr>
                    </a:p>
                    <a:p>
                      <a:r>
                        <a:rPr lang="en-US" sz="1600" dirty="0" smtClean="0">
                          <a:solidFill>
                            <a:schemeClr val="bg1"/>
                          </a:solidFill>
                        </a:rPr>
                        <a:t>Township Level</a:t>
                      </a:r>
                      <a:endParaRPr lang="en-US" sz="1600" dirty="0">
                        <a:solidFill>
                          <a:schemeClr val="bg1"/>
                        </a:solidFill>
                      </a:endParaRPr>
                    </a:p>
                  </a:txBody>
                  <a:tcPr>
                    <a:solidFill>
                      <a:srgbClr val="FF0000"/>
                    </a:solidFill>
                  </a:tcPr>
                </a:tc>
                <a:tc>
                  <a:txBody>
                    <a:bodyPr/>
                    <a:lstStyle/>
                    <a:p>
                      <a:r>
                        <a:rPr lang="en-US" sz="1600" dirty="0" smtClean="0"/>
                        <a:t>Township</a:t>
                      </a:r>
                      <a:r>
                        <a:rPr lang="en-US" sz="1600" baseline="0" dirty="0" smtClean="0"/>
                        <a:t> Administrator</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Assistant Director </a:t>
                      </a:r>
                      <a:r>
                        <a:rPr lang="en-US" sz="1600" baseline="0" dirty="0" smtClean="0"/>
                        <a:t>/Central Government Official of MOHA</a:t>
                      </a:r>
                      <a:endParaRPr lang="en-US" sz="1600" dirty="0" smtClean="0"/>
                    </a:p>
                    <a:p>
                      <a:r>
                        <a:rPr lang="en-US" sz="1600" dirty="0" smtClean="0"/>
                        <a:t> </a:t>
                      </a:r>
                      <a:endParaRPr lang="en-US" sz="1600" dirty="0"/>
                    </a:p>
                  </a:txBody>
                  <a:tcPr/>
                </a:tc>
                <a:tc>
                  <a:txBody>
                    <a:bodyPr/>
                    <a:lstStyle/>
                    <a:p>
                      <a:r>
                        <a:rPr lang="en-US" sz="1600" dirty="0" smtClean="0"/>
                        <a:t>Functions</a:t>
                      </a:r>
                      <a:r>
                        <a:rPr lang="en-US" sz="1600" baseline="0" dirty="0" smtClean="0"/>
                        <a:t> of MOHA</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Functions of LG Accountable to District GAD</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rPr>
                        <a:t>The</a:t>
                      </a:r>
                      <a:r>
                        <a:rPr lang="en-US" sz="1600" baseline="0" dirty="0" smtClean="0">
                          <a:solidFill>
                            <a:srgbClr val="FF0000"/>
                          </a:solidFill>
                        </a:rPr>
                        <a:t> 2008 Constitution, Article- 288 </a:t>
                      </a:r>
                      <a:endParaRPr lang="en-US" sz="1600" dirty="0" smtClean="0">
                        <a:solidFill>
                          <a:srgbClr val="FF0000"/>
                        </a:solidFill>
                      </a:endParaRPr>
                    </a:p>
                    <a:p>
                      <a:endParaRPr lang="en-US" sz="1600" dirty="0"/>
                    </a:p>
                  </a:txBody>
                  <a:tcPr/>
                </a:tc>
              </a:tr>
              <a:tr h="1543916">
                <a:tc>
                  <a:txBody>
                    <a:bodyPr/>
                    <a:lstStyle/>
                    <a:p>
                      <a:endParaRPr lang="en-US" sz="1600" dirty="0" smtClean="0">
                        <a:solidFill>
                          <a:schemeClr val="bg1"/>
                        </a:solidFill>
                      </a:endParaRPr>
                    </a:p>
                    <a:p>
                      <a:r>
                        <a:rPr lang="en-US" sz="1600" dirty="0" smtClean="0">
                          <a:solidFill>
                            <a:schemeClr val="bg1"/>
                          </a:solidFill>
                        </a:rPr>
                        <a:t>Ward or Village-Tract Level</a:t>
                      </a:r>
                      <a:r>
                        <a:rPr lang="en-US" sz="1600" baseline="0" dirty="0" smtClean="0">
                          <a:solidFill>
                            <a:schemeClr val="bg1"/>
                          </a:solidFill>
                        </a:rPr>
                        <a:t> </a:t>
                      </a:r>
                      <a:endParaRPr lang="en-US" sz="1600" dirty="0">
                        <a:solidFill>
                          <a:schemeClr val="bg1"/>
                        </a:solidFill>
                      </a:endParaRPr>
                    </a:p>
                  </a:txBody>
                  <a:tcPr>
                    <a:solidFill>
                      <a:srgbClr val="00B0F0"/>
                    </a:solidFill>
                  </a:tcPr>
                </a:tc>
                <a:tc>
                  <a:txBody>
                    <a:bodyPr/>
                    <a:lstStyle/>
                    <a:p>
                      <a:r>
                        <a:rPr lang="en-US" sz="1600" dirty="0" smtClean="0"/>
                        <a:t>Ward</a:t>
                      </a:r>
                      <a:r>
                        <a:rPr lang="en-US" sz="1600" baseline="0" dirty="0" smtClean="0"/>
                        <a:t> or Village-Tract Administrator </a:t>
                      </a:r>
                      <a:endParaRPr lang="en-US" sz="1600" dirty="0"/>
                    </a:p>
                  </a:txBody>
                  <a:tcPr/>
                </a:tc>
                <a:tc>
                  <a:txBody>
                    <a:bodyPr/>
                    <a:lstStyle/>
                    <a:p>
                      <a:r>
                        <a:rPr lang="en-US" sz="1600" dirty="0" smtClean="0"/>
                        <a:t>Non-civil</a:t>
                      </a:r>
                      <a:r>
                        <a:rPr lang="en-US" sz="1600" baseline="0" dirty="0" smtClean="0"/>
                        <a:t> servant but elected persons by resident votes</a:t>
                      </a:r>
                      <a:endParaRPr lang="en-US" sz="1600" dirty="0"/>
                    </a:p>
                  </a:txBody>
                  <a:tcPr/>
                </a:tc>
                <a:tc>
                  <a:txBody>
                    <a:bodyPr/>
                    <a:lstStyle/>
                    <a:p>
                      <a:r>
                        <a:rPr lang="en-US" sz="1600" dirty="0" smtClean="0"/>
                        <a:t>Functions</a:t>
                      </a:r>
                      <a:r>
                        <a:rPr lang="en-US" sz="1600" baseline="0" dirty="0" smtClean="0"/>
                        <a:t> of MOHA</a:t>
                      </a:r>
                    </a:p>
                    <a:p>
                      <a:r>
                        <a:rPr lang="en-US" sz="1600" baseline="0" dirty="0" smtClean="0"/>
                        <a:t>Functions of LG</a:t>
                      </a:r>
                    </a:p>
                    <a:p>
                      <a:r>
                        <a:rPr lang="en-US" sz="1600" baseline="0" dirty="0" smtClean="0"/>
                        <a:t>Township GAD</a:t>
                      </a:r>
                      <a:endParaRPr lang="en-US" sz="1600" dirty="0" smtClean="0"/>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rPr>
                        <a:t>The</a:t>
                      </a:r>
                      <a:r>
                        <a:rPr lang="en-US" sz="1600" baseline="0" dirty="0" smtClean="0">
                          <a:solidFill>
                            <a:srgbClr val="FF0000"/>
                          </a:solidFill>
                        </a:rPr>
                        <a:t> 2008 Constitution, Article- 289, Ward or Village-Tract Administrator Law (2012) </a:t>
                      </a:r>
                      <a:endParaRPr lang="en-US" sz="1600" dirty="0" smtClean="0">
                        <a:solidFill>
                          <a:srgbClr val="FF0000"/>
                        </a:solidFill>
                      </a:endParaRPr>
                    </a:p>
                    <a:p>
                      <a:endParaRPr lang="en-US" sz="1600" dirty="0"/>
                    </a:p>
                  </a:txBody>
                  <a:tcPr/>
                </a:tc>
              </a:tr>
            </a:tbl>
          </a:graphicData>
        </a:graphic>
      </p:graphicFrame>
      <p:sp>
        <p:nvSpPr>
          <p:cNvPr id="2" name="Slide Number Placeholder 1"/>
          <p:cNvSpPr>
            <a:spLocks noGrp="1"/>
          </p:cNvSpPr>
          <p:nvPr>
            <p:ph type="sldNum" sz="quarter" idx="12"/>
          </p:nvPr>
        </p:nvSpPr>
        <p:spPr/>
        <p:txBody>
          <a:bodyPr/>
          <a:lstStyle/>
          <a:p>
            <a:fld id="{6D1FCECF-EA6A-4266-BDAF-C604E4575066}" type="slidenum">
              <a:rPr lang="en-US" smtClean="0"/>
              <a:t>12</a:t>
            </a:fld>
            <a:endParaRPr lang="en-US"/>
          </a:p>
        </p:txBody>
      </p:sp>
    </p:spTree>
    <p:extLst>
      <p:ext uri="{BB962C8B-B14F-4D97-AF65-F5344CB8AC3E}">
        <p14:creationId xmlns:p14="http://schemas.microsoft.com/office/powerpoint/2010/main" val="910331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5285"/>
            <a:ext cx="11670030" cy="523220"/>
          </a:xfrm>
          <a:prstGeom prst="rect">
            <a:avLst/>
          </a:prstGeom>
          <a:noFill/>
        </p:spPr>
        <p:txBody>
          <a:bodyPr wrap="square" rtlCol="0">
            <a:spAutoFit/>
          </a:bodyPr>
          <a:lstStyle/>
          <a:p>
            <a:r>
              <a:rPr lang="en-US" sz="2800" b="1" dirty="0" smtClean="0"/>
              <a:t>Simple Models of public policies </a:t>
            </a:r>
            <a:r>
              <a:rPr lang="en-US" sz="2800" b="1" dirty="0" smtClean="0"/>
              <a:t>implementation</a:t>
            </a:r>
            <a:r>
              <a:rPr lang="en-US" sz="2800" b="1" dirty="0" smtClean="0"/>
              <a:t> at Local Level  </a:t>
            </a:r>
            <a:endParaRPr lang="en-US" sz="2800" b="1" dirty="0"/>
          </a:p>
        </p:txBody>
      </p:sp>
      <p:sp>
        <p:nvSpPr>
          <p:cNvPr id="3" name="Rounded Rectangle 2"/>
          <p:cNvSpPr/>
          <p:nvPr/>
        </p:nvSpPr>
        <p:spPr>
          <a:xfrm>
            <a:off x="4171950" y="2155803"/>
            <a:ext cx="2240280" cy="6629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Local Governments </a:t>
            </a:r>
            <a:endParaRPr lang="en-US" dirty="0"/>
          </a:p>
        </p:txBody>
      </p:sp>
      <p:sp>
        <p:nvSpPr>
          <p:cNvPr id="6" name="Rounded Rectangle 5"/>
          <p:cNvSpPr/>
          <p:nvPr/>
        </p:nvSpPr>
        <p:spPr>
          <a:xfrm>
            <a:off x="2457450" y="1279977"/>
            <a:ext cx="2240280" cy="66294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Central Government </a:t>
            </a:r>
            <a:endParaRPr lang="en-US" dirty="0"/>
          </a:p>
        </p:txBody>
      </p:sp>
      <p:sp>
        <p:nvSpPr>
          <p:cNvPr id="7" name="Rounded Rectangle 6"/>
          <p:cNvSpPr/>
          <p:nvPr/>
        </p:nvSpPr>
        <p:spPr>
          <a:xfrm>
            <a:off x="765810" y="2165045"/>
            <a:ext cx="2240280" cy="66294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Central Ministries </a:t>
            </a:r>
            <a:endParaRPr lang="en-US" dirty="0"/>
          </a:p>
        </p:txBody>
      </p:sp>
      <p:sp>
        <p:nvSpPr>
          <p:cNvPr id="8" name="Rounded Rectangle 7"/>
          <p:cNvSpPr/>
          <p:nvPr/>
        </p:nvSpPr>
        <p:spPr>
          <a:xfrm>
            <a:off x="2096277" y="3257529"/>
            <a:ext cx="2761473" cy="66294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Local Departments (S/R)</a:t>
            </a:r>
            <a:endParaRPr lang="en-US" dirty="0"/>
          </a:p>
        </p:txBody>
      </p:sp>
      <p:sp>
        <p:nvSpPr>
          <p:cNvPr id="11" name="Rounded Rectangle 10"/>
          <p:cNvSpPr/>
          <p:nvPr/>
        </p:nvSpPr>
        <p:spPr>
          <a:xfrm>
            <a:off x="2457450" y="4167801"/>
            <a:ext cx="2240280" cy="6629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Local Departments </a:t>
            </a:r>
            <a:r>
              <a:rPr lang="en-US" dirty="0" smtClean="0">
                <a:solidFill>
                  <a:schemeClr val="tx1"/>
                </a:solidFill>
              </a:rPr>
              <a:t>(District) </a:t>
            </a:r>
            <a:endParaRPr lang="en-US" dirty="0">
              <a:solidFill>
                <a:schemeClr val="tx1"/>
              </a:solidFill>
            </a:endParaRPr>
          </a:p>
        </p:txBody>
      </p:sp>
      <p:sp>
        <p:nvSpPr>
          <p:cNvPr id="12" name="Rounded Rectangle 11"/>
          <p:cNvSpPr/>
          <p:nvPr/>
        </p:nvSpPr>
        <p:spPr>
          <a:xfrm>
            <a:off x="2457450" y="5031956"/>
            <a:ext cx="2240280" cy="66294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Local Departments </a:t>
            </a:r>
            <a:r>
              <a:rPr lang="en-US" dirty="0" smtClean="0"/>
              <a:t>(Township) </a:t>
            </a:r>
            <a:endParaRPr lang="en-US" dirty="0"/>
          </a:p>
        </p:txBody>
      </p:sp>
      <p:sp>
        <p:nvSpPr>
          <p:cNvPr id="13" name="Rounded Rectangle 12"/>
          <p:cNvSpPr/>
          <p:nvPr/>
        </p:nvSpPr>
        <p:spPr>
          <a:xfrm>
            <a:off x="565785" y="6007363"/>
            <a:ext cx="6137910" cy="66294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Local Public</a:t>
            </a:r>
            <a:endParaRPr lang="en-US" dirty="0"/>
          </a:p>
        </p:txBody>
      </p:sp>
      <p:cxnSp>
        <p:nvCxnSpPr>
          <p:cNvPr id="5" name="Straight Connector 4"/>
          <p:cNvCxnSpPr/>
          <p:nvPr/>
        </p:nvCxnSpPr>
        <p:spPr>
          <a:xfrm>
            <a:off x="7132320" y="781705"/>
            <a:ext cx="0" cy="5798760"/>
          </a:xfrm>
          <a:prstGeom prst="line">
            <a:avLst/>
          </a:prstGeom>
          <a:ln w="28575">
            <a:prstDash val="lgDash"/>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8446769" y="1313467"/>
            <a:ext cx="2240280" cy="6629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Local Government </a:t>
            </a:r>
            <a:endParaRPr lang="en-US" dirty="0"/>
          </a:p>
        </p:txBody>
      </p:sp>
      <p:sp>
        <p:nvSpPr>
          <p:cNvPr id="24" name="Rounded Rectangle 23"/>
          <p:cNvSpPr/>
          <p:nvPr/>
        </p:nvSpPr>
        <p:spPr>
          <a:xfrm>
            <a:off x="8492490" y="2900362"/>
            <a:ext cx="2240280" cy="66294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Local Departments (S/R)</a:t>
            </a:r>
            <a:endParaRPr lang="en-US" dirty="0"/>
          </a:p>
        </p:txBody>
      </p:sp>
      <p:sp>
        <p:nvSpPr>
          <p:cNvPr id="25" name="Rounded Rectangle 24"/>
          <p:cNvSpPr/>
          <p:nvPr/>
        </p:nvSpPr>
        <p:spPr>
          <a:xfrm>
            <a:off x="8549639" y="3829228"/>
            <a:ext cx="2240280" cy="6629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Local Departments </a:t>
            </a:r>
            <a:r>
              <a:rPr lang="en-US" dirty="0" smtClean="0"/>
              <a:t>(District) </a:t>
            </a:r>
            <a:endParaRPr lang="en-US" dirty="0"/>
          </a:p>
        </p:txBody>
      </p:sp>
      <p:sp>
        <p:nvSpPr>
          <p:cNvPr id="26" name="Rounded Rectangle 25"/>
          <p:cNvSpPr/>
          <p:nvPr/>
        </p:nvSpPr>
        <p:spPr>
          <a:xfrm>
            <a:off x="8549639" y="4758094"/>
            <a:ext cx="2240280" cy="6629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Local Departments </a:t>
            </a:r>
            <a:r>
              <a:rPr lang="en-US" dirty="0" smtClean="0"/>
              <a:t>(Township) </a:t>
            </a:r>
            <a:endParaRPr lang="en-US" dirty="0"/>
          </a:p>
        </p:txBody>
      </p:sp>
      <p:sp>
        <p:nvSpPr>
          <p:cNvPr id="27" name="Rounded Rectangle 26"/>
          <p:cNvSpPr/>
          <p:nvPr/>
        </p:nvSpPr>
        <p:spPr>
          <a:xfrm>
            <a:off x="7703821" y="5888246"/>
            <a:ext cx="4286250" cy="66294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Local Public</a:t>
            </a:r>
            <a:endParaRPr lang="en-US" dirty="0"/>
          </a:p>
        </p:txBody>
      </p:sp>
      <p:sp>
        <p:nvSpPr>
          <p:cNvPr id="28" name="TextBox 27"/>
          <p:cNvSpPr txBox="1"/>
          <p:nvPr/>
        </p:nvSpPr>
        <p:spPr>
          <a:xfrm>
            <a:off x="520065" y="659806"/>
            <a:ext cx="5363524" cy="369332"/>
          </a:xfrm>
          <a:prstGeom prst="rect">
            <a:avLst/>
          </a:prstGeom>
          <a:solidFill>
            <a:srgbClr val="FFFF00"/>
          </a:solidFill>
        </p:spPr>
        <p:txBody>
          <a:bodyPr wrap="square" rtlCol="0">
            <a:spAutoFit/>
          </a:bodyPr>
          <a:lstStyle/>
          <a:p>
            <a:r>
              <a:rPr lang="en-US" dirty="0" smtClean="0"/>
              <a:t>Central Government's  Policy Implementation Model </a:t>
            </a:r>
            <a:endParaRPr lang="en-US" dirty="0"/>
          </a:p>
        </p:txBody>
      </p:sp>
      <p:sp>
        <p:nvSpPr>
          <p:cNvPr id="29" name="TextBox 28"/>
          <p:cNvSpPr txBox="1"/>
          <p:nvPr/>
        </p:nvSpPr>
        <p:spPr>
          <a:xfrm>
            <a:off x="7250161" y="655434"/>
            <a:ext cx="4832321" cy="369332"/>
          </a:xfrm>
          <a:prstGeom prst="rect">
            <a:avLst/>
          </a:prstGeom>
          <a:solidFill>
            <a:srgbClr val="92D050"/>
          </a:solidFill>
        </p:spPr>
        <p:txBody>
          <a:bodyPr wrap="square" rtlCol="0">
            <a:spAutoFit/>
          </a:bodyPr>
          <a:lstStyle/>
          <a:p>
            <a:r>
              <a:rPr lang="en-US" dirty="0" smtClean="0"/>
              <a:t>Local Government's Policy Implementation Model </a:t>
            </a:r>
            <a:endParaRPr lang="en-US" dirty="0"/>
          </a:p>
        </p:txBody>
      </p:sp>
      <p:sp>
        <p:nvSpPr>
          <p:cNvPr id="37" name="Bent Arrow 36"/>
          <p:cNvSpPr/>
          <p:nvPr/>
        </p:nvSpPr>
        <p:spPr>
          <a:xfrm rot="5400000">
            <a:off x="4702641" y="1632865"/>
            <a:ext cx="573107" cy="432084"/>
          </a:xfrm>
          <a:prstGeom prst="bentArrow">
            <a:avLst>
              <a:gd name="adj1" fmla="val 25000"/>
              <a:gd name="adj2" fmla="val 18644"/>
              <a:gd name="adj3" fmla="val 25000"/>
              <a:gd name="adj4" fmla="val 437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Bent-Up Arrow 37"/>
          <p:cNvSpPr/>
          <p:nvPr/>
        </p:nvSpPr>
        <p:spPr>
          <a:xfrm rot="10800000">
            <a:off x="1810528" y="1459373"/>
            <a:ext cx="571500" cy="696430"/>
          </a:xfrm>
          <a:prstGeom prst="ben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Bent-Up Arrow 38"/>
          <p:cNvSpPr/>
          <p:nvPr/>
        </p:nvSpPr>
        <p:spPr>
          <a:xfrm rot="5400000">
            <a:off x="1431781" y="2905649"/>
            <a:ext cx="709516" cy="560070"/>
          </a:xfrm>
          <a:prstGeom prst="ben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Bent Arrow 40"/>
          <p:cNvSpPr/>
          <p:nvPr/>
        </p:nvSpPr>
        <p:spPr>
          <a:xfrm rot="10800000">
            <a:off x="4862661" y="2871039"/>
            <a:ext cx="578019" cy="763167"/>
          </a:xfrm>
          <a:prstGeom prst="bentArrow">
            <a:avLst>
              <a:gd name="adj1" fmla="val 25000"/>
              <a:gd name="adj2" fmla="val 18644"/>
              <a:gd name="adj3" fmla="val 25000"/>
              <a:gd name="adj4" fmla="val 437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Down Arrow 41"/>
          <p:cNvSpPr/>
          <p:nvPr/>
        </p:nvSpPr>
        <p:spPr>
          <a:xfrm>
            <a:off x="2643690" y="3928233"/>
            <a:ext cx="196765" cy="23032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Down Arrow 42"/>
          <p:cNvSpPr/>
          <p:nvPr/>
        </p:nvSpPr>
        <p:spPr>
          <a:xfrm>
            <a:off x="2643689" y="4801630"/>
            <a:ext cx="196765" cy="23032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Up Arrow 43"/>
          <p:cNvSpPr/>
          <p:nvPr/>
        </p:nvSpPr>
        <p:spPr>
          <a:xfrm>
            <a:off x="2971800" y="3909039"/>
            <a:ext cx="194310" cy="23809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Up Arrow 44"/>
          <p:cNvSpPr/>
          <p:nvPr/>
        </p:nvSpPr>
        <p:spPr>
          <a:xfrm>
            <a:off x="2966184" y="4804177"/>
            <a:ext cx="194310" cy="23809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own Arrow 45"/>
          <p:cNvSpPr/>
          <p:nvPr/>
        </p:nvSpPr>
        <p:spPr>
          <a:xfrm>
            <a:off x="2829024" y="5687323"/>
            <a:ext cx="165636" cy="33147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Down Arrow 46"/>
          <p:cNvSpPr/>
          <p:nvPr/>
        </p:nvSpPr>
        <p:spPr>
          <a:xfrm>
            <a:off x="3843840" y="3938569"/>
            <a:ext cx="196765" cy="23032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Up Arrow 47"/>
          <p:cNvSpPr/>
          <p:nvPr/>
        </p:nvSpPr>
        <p:spPr>
          <a:xfrm>
            <a:off x="4171950" y="3919375"/>
            <a:ext cx="194310" cy="23809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own Arrow 48"/>
          <p:cNvSpPr/>
          <p:nvPr/>
        </p:nvSpPr>
        <p:spPr>
          <a:xfrm>
            <a:off x="3843840" y="4799901"/>
            <a:ext cx="196765" cy="23032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Up Arrow 49"/>
          <p:cNvSpPr/>
          <p:nvPr/>
        </p:nvSpPr>
        <p:spPr>
          <a:xfrm>
            <a:off x="4171950" y="4780707"/>
            <a:ext cx="194310" cy="23809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Down Arrow 50"/>
          <p:cNvSpPr/>
          <p:nvPr/>
        </p:nvSpPr>
        <p:spPr>
          <a:xfrm>
            <a:off x="3977739" y="5694896"/>
            <a:ext cx="165636" cy="33147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Down Arrow 52"/>
          <p:cNvSpPr/>
          <p:nvPr/>
        </p:nvSpPr>
        <p:spPr>
          <a:xfrm>
            <a:off x="8796514" y="2008911"/>
            <a:ext cx="254819" cy="88498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Up Arrow 53"/>
          <p:cNvSpPr/>
          <p:nvPr/>
        </p:nvSpPr>
        <p:spPr>
          <a:xfrm>
            <a:off x="10101262" y="1976406"/>
            <a:ext cx="290864" cy="892523"/>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Down Arrow 54"/>
          <p:cNvSpPr/>
          <p:nvPr/>
        </p:nvSpPr>
        <p:spPr>
          <a:xfrm>
            <a:off x="9370146" y="3582496"/>
            <a:ext cx="196765" cy="23032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Up Arrow 55"/>
          <p:cNvSpPr/>
          <p:nvPr/>
        </p:nvSpPr>
        <p:spPr>
          <a:xfrm>
            <a:off x="9698256" y="3563302"/>
            <a:ext cx="194310" cy="23809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Down Arrow 56"/>
          <p:cNvSpPr/>
          <p:nvPr/>
        </p:nvSpPr>
        <p:spPr>
          <a:xfrm>
            <a:off x="9338212" y="4519565"/>
            <a:ext cx="196765" cy="23032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Up Arrow 57"/>
          <p:cNvSpPr/>
          <p:nvPr/>
        </p:nvSpPr>
        <p:spPr>
          <a:xfrm>
            <a:off x="9666322" y="4500371"/>
            <a:ext cx="194310" cy="23809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Down Arrow 58"/>
          <p:cNvSpPr/>
          <p:nvPr/>
        </p:nvSpPr>
        <p:spPr>
          <a:xfrm>
            <a:off x="9529812" y="5421034"/>
            <a:ext cx="168444" cy="467212"/>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Decagon 60"/>
          <p:cNvSpPr/>
          <p:nvPr/>
        </p:nvSpPr>
        <p:spPr>
          <a:xfrm>
            <a:off x="1399047" y="1353477"/>
            <a:ext cx="411480" cy="298878"/>
          </a:xfrm>
          <a:prstGeom prst="decag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62" name="Decagon 61"/>
          <p:cNvSpPr/>
          <p:nvPr/>
        </p:nvSpPr>
        <p:spPr>
          <a:xfrm>
            <a:off x="5063490" y="1289516"/>
            <a:ext cx="411480" cy="298878"/>
          </a:xfrm>
          <a:prstGeom prst="decag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US" dirty="0"/>
          </a:p>
        </p:txBody>
      </p:sp>
      <p:sp>
        <p:nvSpPr>
          <p:cNvPr id="63" name="Slide Number Placeholder 62"/>
          <p:cNvSpPr>
            <a:spLocks noGrp="1"/>
          </p:cNvSpPr>
          <p:nvPr>
            <p:ph type="sldNum" sz="quarter" idx="12"/>
          </p:nvPr>
        </p:nvSpPr>
        <p:spPr/>
        <p:txBody>
          <a:bodyPr/>
          <a:lstStyle/>
          <a:p>
            <a:fld id="{6D1FCECF-EA6A-4266-BDAF-C604E4575066}" type="slidenum">
              <a:rPr lang="en-US" smtClean="0"/>
              <a:t>13</a:t>
            </a:fld>
            <a:endParaRPr lang="en-US"/>
          </a:p>
        </p:txBody>
      </p:sp>
    </p:spTree>
    <p:extLst>
      <p:ext uri="{BB962C8B-B14F-4D97-AF65-F5344CB8AC3E}">
        <p14:creationId xmlns:p14="http://schemas.microsoft.com/office/powerpoint/2010/main" val="218674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0"/>
            <a:ext cx="11830050" cy="954107"/>
          </a:xfrm>
          <a:prstGeom prst="rect">
            <a:avLst/>
          </a:prstGeom>
          <a:solidFill>
            <a:srgbClr val="FFFF00"/>
          </a:solidFill>
        </p:spPr>
        <p:txBody>
          <a:bodyPr wrap="square" rtlCol="0">
            <a:spAutoFit/>
          </a:bodyPr>
          <a:lstStyle/>
          <a:p>
            <a:r>
              <a:rPr lang="en-US" sz="3200" b="1" dirty="0" smtClean="0"/>
              <a:t>Conclusion (1)</a:t>
            </a:r>
          </a:p>
          <a:p>
            <a:r>
              <a:rPr lang="en-US" sz="2400" dirty="0" smtClean="0"/>
              <a:t>	</a:t>
            </a:r>
            <a:endParaRPr lang="en-US" sz="2400" dirty="0"/>
          </a:p>
        </p:txBody>
      </p:sp>
      <p:sp>
        <p:nvSpPr>
          <p:cNvPr id="10" name="Slide Number Placeholder 9"/>
          <p:cNvSpPr>
            <a:spLocks noGrp="1"/>
          </p:cNvSpPr>
          <p:nvPr>
            <p:ph type="sldNum" sz="quarter" idx="12"/>
          </p:nvPr>
        </p:nvSpPr>
        <p:spPr/>
        <p:txBody>
          <a:bodyPr/>
          <a:lstStyle/>
          <a:p>
            <a:fld id="{6D1FCECF-EA6A-4266-BDAF-C604E4575066}" type="slidenum">
              <a:rPr lang="en-US" smtClean="0"/>
              <a:t>14</a:t>
            </a:fld>
            <a:endParaRPr lang="en-US"/>
          </a:p>
        </p:txBody>
      </p:sp>
      <p:sp>
        <p:nvSpPr>
          <p:cNvPr id="52" name="TextBox 51"/>
          <p:cNvSpPr txBox="1"/>
          <p:nvPr/>
        </p:nvSpPr>
        <p:spPr>
          <a:xfrm>
            <a:off x="137159" y="785663"/>
            <a:ext cx="11913813" cy="6786473"/>
          </a:xfrm>
          <a:prstGeom prst="rect">
            <a:avLst/>
          </a:prstGeom>
          <a:noFill/>
        </p:spPr>
        <p:txBody>
          <a:bodyPr wrap="square" rtlCol="0">
            <a:spAutoFit/>
          </a:bodyPr>
          <a:lstStyle/>
          <a:p>
            <a:pPr marL="342900" indent="-342900">
              <a:lnSpc>
                <a:spcPct val="150000"/>
              </a:lnSpc>
              <a:buFont typeface="Wingdings" panose="05000000000000000000" pitchFamily="2" charset="2"/>
              <a:buChar char="q"/>
            </a:pPr>
            <a:r>
              <a:rPr lang="en-US" sz="1900" b="1" dirty="0" smtClean="0"/>
              <a:t>There has been long existence Centralized Administrative Structure by MOHA at Local Governments according to the Constitution. </a:t>
            </a:r>
          </a:p>
          <a:p>
            <a:pPr marL="342900" indent="-342900">
              <a:lnSpc>
                <a:spcPct val="150000"/>
              </a:lnSpc>
              <a:buFont typeface="Wingdings" panose="05000000000000000000" pitchFamily="2" charset="2"/>
              <a:buChar char="q"/>
            </a:pPr>
            <a:r>
              <a:rPr lang="en-US" sz="1900" b="1" dirty="0" smtClean="0"/>
              <a:t>Functions and Responsibilities of LGs are relatively small when compares to CG’s. </a:t>
            </a:r>
          </a:p>
          <a:p>
            <a:pPr marL="342900" indent="-342900">
              <a:lnSpc>
                <a:spcPct val="150000"/>
              </a:lnSpc>
              <a:buFont typeface="Wingdings" panose="05000000000000000000" pitchFamily="2" charset="2"/>
              <a:buChar char="q"/>
            </a:pPr>
            <a:r>
              <a:rPr lang="en-US" sz="1900" b="1" dirty="0" smtClean="0"/>
              <a:t>Human Resource Issue and  Weak in capacity and power of LGs, particularly of Politicians are main challenges of LGs. </a:t>
            </a:r>
          </a:p>
          <a:p>
            <a:pPr marL="342900" indent="-342900">
              <a:lnSpc>
                <a:spcPct val="150000"/>
              </a:lnSpc>
              <a:buFont typeface="Wingdings" panose="05000000000000000000" pitchFamily="2" charset="2"/>
              <a:buChar char="q"/>
            </a:pPr>
            <a:r>
              <a:rPr lang="en-US" sz="1900" b="1" dirty="0" smtClean="0"/>
              <a:t>Public Policies have been mainly implemented by the Central Government with uniformity aspect and there is no significant policy proposals and implementations by LGs because of various reasons such limitation in financial, HR, and Capacity. </a:t>
            </a:r>
          </a:p>
          <a:p>
            <a:pPr marL="342900" indent="-342900">
              <a:lnSpc>
                <a:spcPct val="150000"/>
              </a:lnSpc>
              <a:buFont typeface="Wingdings" panose="05000000000000000000" pitchFamily="2" charset="2"/>
              <a:buChar char="q"/>
            </a:pPr>
            <a:r>
              <a:rPr lang="en-US" sz="1900" b="1" dirty="0" smtClean="0"/>
              <a:t>The most important solution for these issues is to empower the local governments efficiently by the constitution so that the LGs can enjoy their power within their jurisdictions in terms of local administration and development matter. </a:t>
            </a:r>
          </a:p>
          <a:p>
            <a:pPr marL="342900" indent="-342900">
              <a:lnSpc>
                <a:spcPct val="150000"/>
              </a:lnSpc>
              <a:buFont typeface="Wingdings" panose="05000000000000000000" pitchFamily="2" charset="2"/>
              <a:buChar char="q"/>
            </a:pPr>
            <a:r>
              <a:rPr lang="en-US" sz="1900" b="1" dirty="0" smtClean="0"/>
              <a:t>Therefore, the revising or changing the constitution and effective Administrative Reforms are essential.</a:t>
            </a:r>
          </a:p>
          <a:p>
            <a:pPr marL="342900" indent="-342900">
              <a:lnSpc>
                <a:spcPct val="150000"/>
              </a:lnSpc>
              <a:buFont typeface="Wingdings" panose="05000000000000000000" pitchFamily="2" charset="2"/>
              <a:buChar char="q"/>
            </a:pPr>
            <a:r>
              <a:rPr lang="en-US" sz="1900" b="1" dirty="0" smtClean="0"/>
              <a:t>However, </a:t>
            </a:r>
            <a:r>
              <a:rPr lang="en-US" sz="1900" b="1" dirty="0" smtClean="0"/>
              <a:t>the revising or changing the constitution is a big issue </a:t>
            </a:r>
            <a:r>
              <a:rPr lang="en-US" sz="1900" b="1" dirty="0" err="1" smtClean="0"/>
              <a:t>and,</a:t>
            </a:r>
            <a:r>
              <a:rPr lang="en-US" sz="1900" b="1" dirty="0" err="1" smtClean="0"/>
              <a:t>of</a:t>
            </a:r>
            <a:r>
              <a:rPr lang="en-US" sz="1900" b="1" dirty="0" smtClean="0"/>
              <a:t> course, it might be d</a:t>
            </a:r>
            <a:r>
              <a:rPr lang="en-US" sz="1900" b="1" dirty="0" smtClean="0"/>
              <a:t>ifficult. So that another possible way is to empower to LGs by the Central Government with Cabinet Orders or Decisions.  </a:t>
            </a:r>
            <a:endParaRPr lang="en-US" sz="1900" b="1" dirty="0" smtClean="0"/>
          </a:p>
          <a:p>
            <a:pPr>
              <a:lnSpc>
                <a:spcPct val="150000"/>
              </a:lnSpc>
            </a:pPr>
            <a:endParaRPr lang="en-US" sz="2400" dirty="0"/>
          </a:p>
        </p:txBody>
      </p:sp>
    </p:spTree>
    <p:extLst>
      <p:ext uri="{BB962C8B-B14F-4D97-AF65-F5344CB8AC3E}">
        <p14:creationId xmlns:p14="http://schemas.microsoft.com/office/powerpoint/2010/main" val="15810366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85750" y="868680"/>
            <a:ext cx="11590020" cy="6494085"/>
          </a:xfrm>
          <a:prstGeom prst="rect">
            <a:avLst/>
          </a:prstGeom>
          <a:noFill/>
        </p:spPr>
        <p:txBody>
          <a:bodyPr wrap="square" rtlCol="0">
            <a:spAutoFit/>
          </a:bodyPr>
          <a:lstStyle/>
          <a:p>
            <a:r>
              <a:rPr lang="en-US" sz="2400" b="1" dirty="0" smtClean="0"/>
              <a:t>Country Program Action Plan (2013-2015)</a:t>
            </a:r>
          </a:p>
          <a:p>
            <a:pPr marL="285750" indent="-285750">
              <a:buFont typeface="Wingdings" panose="05000000000000000000" pitchFamily="2" charset="2"/>
              <a:buChar char="q"/>
            </a:pPr>
            <a:r>
              <a:rPr lang="en-US" sz="2400" dirty="0" smtClean="0"/>
              <a:t>This action plan (AP) was proposed by UNDP and, Ministry of Planning is the government counterpart of Myanmar  and related ministries are focal ministries for respective areas of Action Plan. </a:t>
            </a:r>
          </a:p>
          <a:p>
            <a:pPr marL="285750" indent="-285750">
              <a:buFont typeface="Wingdings" panose="05000000000000000000" pitchFamily="2" charset="2"/>
              <a:buChar char="q"/>
            </a:pPr>
            <a:r>
              <a:rPr lang="en-US" sz="2400" dirty="0" smtClean="0"/>
              <a:t>Three Pillars of AP:</a:t>
            </a:r>
          </a:p>
          <a:p>
            <a:pPr marL="800100" lvl="1" indent="-342900">
              <a:buFont typeface="Wingdings" panose="05000000000000000000" pitchFamily="2" charset="2"/>
              <a:buChar char="§"/>
            </a:pPr>
            <a:r>
              <a:rPr lang="en-US" sz="2400" dirty="0" smtClean="0"/>
              <a:t>Pillar (1) </a:t>
            </a:r>
            <a:r>
              <a:rPr lang="en-US" sz="2400" b="1" dirty="0" smtClean="0"/>
              <a:t>Local Governance</a:t>
            </a:r>
            <a:r>
              <a:rPr lang="en-US" sz="2400" dirty="0" smtClean="0"/>
              <a:t>-  capacity of local administration, CSOs and media, Micro Finance, Carrier Assistant </a:t>
            </a:r>
          </a:p>
          <a:p>
            <a:pPr marL="800100" lvl="1" indent="-342900">
              <a:buFont typeface="Wingdings" panose="05000000000000000000" pitchFamily="2" charset="2"/>
              <a:buChar char="§"/>
            </a:pPr>
            <a:r>
              <a:rPr lang="en-US" sz="2400" dirty="0" smtClean="0"/>
              <a:t>Pillar (2) </a:t>
            </a:r>
            <a:r>
              <a:rPr lang="en-US" sz="2400" b="1" dirty="0" smtClean="0"/>
              <a:t>Environmental</a:t>
            </a:r>
            <a:r>
              <a:rPr lang="en-US" sz="2400" dirty="0" smtClean="0"/>
              <a:t>- Natural Disaster, Natural Resources, Rural Energy   </a:t>
            </a:r>
          </a:p>
          <a:p>
            <a:pPr marL="800100" lvl="1" indent="-342900">
              <a:buFont typeface="Wingdings" panose="05000000000000000000" pitchFamily="2" charset="2"/>
              <a:buChar char="§"/>
            </a:pPr>
            <a:r>
              <a:rPr lang="en-US" sz="2400" dirty="0" smtClean="0"/>
              <a:t>Pillar (3) </a:t>
            </a:r>
            <a:r>
              <a:rPr lang="en-US" sz="2400" b="1" dirty="0" smtClean="0"/>
              <a:t>Democratic Governance and Effective Development</a:t>
            </a:r>
            <a:r>
              <a:rPr lang="en-US" sz="2400" dirty="0" smtClean="0"/>
              <a:t>- capacity development, support to parliament, rule of law and Public Administration Reform.</a:t>
            </a:r>
          </a:p>
          <a:p>
            <a:pPr marL="285750" indent="-285750">
              <a:buFont typeface="Wingdings" panose="05000000000000000000" pitchFamily="2" charset="2"/>
              <a:buChar char="q"/>
            </a:pPr>
            <a:r>
              <a:rPr lang="en-US" sz="2400" dirty="0" smtClean="0"/>
              <a:t> MOHA was a focal ministry of pillar 1 and pillar 3.  General Administration Department was a main coordinator with UNDP on behalf of MOHA. </a:t>
            </a:r>
          </a:p>
          <a:p>
            <a:pPr marL="285750" indent="-285750" defTabSz="285750">
              <a:buFont typeface="Wingdings" panose="05000000000000000000" pitchFamily="2" charset="2"/>
              <a:buChar char="q"/>
            </a:pPr>
            <a:r>
              <a:rPr lang="en-US" sz="2400" dirty="0" smtClean="0"/>
              <a:t>Targeted Areas are </a:t>
            </a:r>
            <a:r>
              <a:rPr lang="en-US" sz="2400" b="1" dirty="0" smtClean="0"/>
              <a:t>all 14 LGs</a:t>
            </a:r>
            <a:r>
              <a:rPr lang="en-US" sz="2400" dirty="0" smtClean="0"/>
              <a:t>. </a:t>
            </a:r>
          </a:p>
          <a:p>
            <a:pPr marL="285750" indent="-285750" defTabSz="285750">
              <a:buFont typeface="Wingdings" panose="05000000000000000000" pitchFamily="2" charset="2"/>
              <a:buChar char="q"/>
            </a:pPr>
            <a:r>
              <a:rPr lang="en-US" sz="2400" dirty="0" smtClean="0"/>
              <a:t>Main tasks are mapping exercise for local governance, trainings for local governments organization and some financial and technical supports in terms of local administration and public management. </a:t>
            </a:r>
          </a:p>
          <a:p>
            <a:r>
              <a:rPr lang="en-US" sz="2400" dirty="0" smtClean="0"/>
              <a:t>	</a:t>
            </a:r>
            <a:endParaRPr lang="en-US" sz="2400" dirty="0"/>
          </a:p>
        </p:txBody>
      </p:sp>
      <p:sp>
        <p:nvSpPr>
          <p:cNvPr id="2" name="TextBox 1"/>
          <p:cNvSpPr txBox="1"/>
          <p:nvPr/>
        </p:nvSpPr>
        <p:spPr>
          <a:xfrm>
            <a:off x="102870" y="114300"/>
            <a:ext cx="11624310" cy="584775"/>
          </a:xfrm>
          <a:prstGeom prst="rect">
            <a:avLst/>
          </a:prstGeom>
          <a:solidFill>
            <a:srgbClr val="FFFF00"/>
          </a:solidFill>
        </p:spPr>
        <p:txBody>
          <a:bodyPr wrap="square" rtlCol="0">
            <a:spAutoFit/>
          </a:bodyPr>
          <a:lstStyle/>
          <a:p>
            <a:r>
              <a:rPr lang="en-US" sz="3200" b="1" dirty="0" smtClean="0"/>
              <a:t>My Experience: </a:t>
            </a:r>
            <a:r>
              <a:rPr lang="en-US" sz="2800" dirty="0" smtClean="0"/>
              <a:t>Policy Implementation Process at Local Government </a:t>
            </a:r>
            <a:r>
              <a:rPr lang="en-US" sz="2800" b="1" dirty="0" smtClean="0"/>
              <a:t>  </a:t>
            </a:r>
            <a:endParaRPr lang="en-US" sz="2800" b="1" dirty="0"/>
          </a:p>
        </p:txBody>
      </p:sp>
      <p:sp>
        <p:nvSpPr>
          <p:cNvPr id="3" name="Slide Number Placeholder 2"/>
          <p:cNvSpPr>
            <a:spLocks noGrp="1"/>
          </p:cNvSpPr>
          <p:nvPr>
            <p:ph type="sldNum" sz="quarter" idx="12"/>
          </p:nvPr>
        </p:nvSpPr>
        <p:spPr/>
        <p:txBody>
          <a:bodyPr/>
          <a:lstStyle/>
          <a:p>
            <a:fld id="{6D1FCECF-EA6A-4266-BDAF-C604E4575066}" type="slidenum">
              <a:rPr lang="en-US" smtClean="0"/>
              <a:t>15</a:t>
            </a:fld>
            <a:endParaRPr lang="en-US"/>
          </a:p>
        </p:txBody>
      </p:sp>
    </p:spTree>
    <p:extLst>
      <p:ext uri="{BB962C8B-B14F-4D97-AF65-F5344CB8AC3E}">
        <p14:creationId xmlns:p14="http://schemas.microsoft.com/office/powerpoint/2010/main" val="13732099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extBox 108"/>
          <p:cNvSpPr txBox="1"/>
          <p:nvPr/>
        </p:nvSpPr>
        <p:spPr>
          <a:xfrm>
            <a:off x="6846544" y="967955"/>
            <a:ext cx="4343426" cy="5044223"/>
          </a:xfrm>
          <a:prstGeom prst="rect">
            <a:avLst/>
          </a:prstGeom>
          <a:solidFill>
            <a:schemeClr val="accent3">
              <a:lumMod val="20000"/>
              <a:lumOff val="80000"/>
            </a:schemeClr>
          </a:solidFill>
          <a:ln>
            <a:solidFill>
              <a:schemeClr val="tx1"/>
            </a:solidFill>
            <a:prstDash val="dash"/>
          </a:ln>
        </p:spPr>
        <p:txBody>
          <a:bodyPr wrap="square" rtlCol="0">
            <a:spAutoFit/>
          </a:bodyPr>
          <a:lstStyle/>
          <a:p>
            <a:endParaRPr lang="en-US" sz="1600" dirty="0"/>
          </a:p>
        </p:txBody>
      </p:sp>
      <p:sp>
        <p:nvSpPr>
          <p:cNvPr id="106" name="TextBox 105"/>
          <p:cNvSpPr txBox="1"/>
          <p:nvPr/>
        </p:nvSpPr>
        <p:spPr>
          <a:xfrm>
            <a:off x="371471" y="965088"/>
            <a:ext cx="4229115" cy="5115671"/>
          </a:xfrm>
          <a:prstGeom prst="rect">
            <a:avLst/>
          </a:prstGeom>
          <a:solidFill>
            <a:schemeClr val="accent4">
              <a:lumMod val="40000"/>
              <a:lumOff val="60000"/>
            </a:schemeClr>
          </a:solidFill>
          <a:ln>
            <a:solidFill>
              <a:schemeClr val="tx1"/>
            </a:solidFill>
            <a:prstDash val="dash"/>
          </a:ln>
        </p:spPr>
        <p:txBody>
          <a:bodyPr wrap="square" rtlCol="0">
            <a:spAutoFit/>
          </a:bodyPr>
          <a:lstStyle/>
          <a:p>
            <a:endParaRPr lang="en-US" sz="1600" dirty="0"/>
          </a:p>
        </p:txBody>
      </p:sp>
      <p:sp>
        <p:nvSpPr>
          <p:cNvPr id="91" name="TextBox 90"/>
          <p:cNvSpPr txBox="1"/>
          <p:nvPr/>
        </p:nvSpPr>
        <p:spPr>
          <a:xfrm>
            <a:off x="4940453" y="136507"/>
            <a:ext cx="1877374" cy="400110"/>
          </a:xfrm>
          <a:prstGeom prst="rect">
            <a:avLst/>
          </a:prstGeom>
          <a:solidFill>
            <a:srgbClr val="FFFF00"/>
          </a:solidFill>
        </p:spPr>
        <p:txBody>
          <a:bodyPr wrap="square" rtlCol="0">
            <a:spAutoFit/>
          </a:bodyPr>
          <a:lstStyle/>
          <a:p>
            <a:r>
              <a:rPr lang="en-US" sz="2000" b="1" dirty="0" smtClean="0"/>
              <a:t>Policy Setting </a:t>
            </a:r>
            <a:endParaRPr lang="en-US" sz="2000" b="1" dirty="0"/>
          </a:p>
        </p:txBody>
      </p:sp>
      <p:sp>
        <p:nvSpPr>
          <p:cNvPr id="92" name="Rectangle 91"/>
          <p:cNvSpPr/>
          <p:nvPr/>
        </p:nvSpPr>
        <p:spPr>
          <a:xfrm>
            <a:off x="1840230" y="2370408"/>
            <a:ext cx="971548" cy="81318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Ministry of Planning </a:t>
            </a:r>
            <a:endParaRPr lang="en-US" sz="1600" dirty="0"/>
          </a:p>
        </p:txBody>
      </p:sp>
      <p:sp>
        <p:nvSpPr>
          <p:cNvPr id="93" name="Rectangle 92"/>
          <p:cNvSpPr/>
          <p:nvPr/>
        </p:nvSpPr>
        <p:spPr>
          <a:xfrm>
            <a:off x="577213" y="4177695"/>
            <a:ext cx="754380" cy="82296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MOHA</a:t>
            </a:r>
            <a:endParaRPr lang="en-US" sz="1600" dirty="0"/>
          </a:p>
        </p:txBody>
      </p:sp>
      <p:sp>
        <p:nvSpPr>
          <p:cNvPr id="94" name="Rectangle 93"/>
          <p:cNvSpPr/>
          <p:nvPr/>
        </p:nvSpPr>
        <p:spPr>
          <a:xfrm>
            <a:off x="1583052" y="4177695"/>
            <a:ext cx="725805" cy="82296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MOE</a:t>
            </a:r>
            <a:endParaRPr lang="en-US" sz="1600" dirty="0"/>
          </a:p>
        </p:txBody>
      </p:sp>
      <p:sp>
        <p:nvSpPr>
          <p:cNvPr id="95" name="Rectangle 94"/>
          <p:cNvSpPr/>
          <p:nvPr/>
        </p:nvSpPr>
        <p:spPr>
          <a:xfrm>
            <a:off x="2526048" y="4177695"/>
            <a:ext cx="708660" cy="82296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MOI</a:t>
            </a:r>
            <a:endParaRPr lang="en-US" sz="1600" dirty="0"/>
          </a:p>
        </p:txBody>
      </p:sp>
      <p:sp>
        <p:nvSpPr>
          <p:cNvPr id="96" name="Rectangle 95"/>
          <p:cNvSpPr/>
          <p:nvPr/>
        </p:nvSpPr>
        <p:spPr>
          <a:xfrm>
            <a:off x="3554725" y="4178480"/>
            <a:ext cx="708660" cy="82296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MOF </a:t>
            </a:r>
            <a:endParaRPr lang="en-US" sz="1600" dirty="0"/>
          </a:p>
        </p:txBody>
      </p:sp>
      <p:sp>
        <p:nvSpPr>
          <p:cNvPr id="97" name="Rectangle 96"/>
          <p:cNvSpPr/>
          <p:nvPr/>
        </p:nvSpPr>
        <p:spPr>
          <a:xfrm>
            <a:off x="1874517" y="1098848"/>
            <a:ext cx="868680" cy="6118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Cabinet </a:t>
            </a:r>
            <a:endParaRPr lang="en-US" sz="1600" dirty="0"/>
          </a:p>
        </p:txBody>
      </p:sp>
      <p:sp>
        <p:nvSpPr>
          <p:cNvPr id="98" name="Rectangle 97"/>
          <p:cNvSpPr/>
          <p:nvPr/>
        </p:nvSpPr>
        <p:spPr>
          <a:xfrm>
            <a:off x="8406759" y="2277314"/>
            <a:ext cx="1360162" cy="906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UNDP</a:t>
            </a:r>
            <a:endParaRPr lang="en-US" sz="1600" dirty="0"/>
          </a:p>
        </p:txBody>
      </p:sp>
      <p:sp>
        <p:nvSpPr>
          <p:cNvPr id="99" name="Rectangle 98"/>
          <p:cNvSpPr/>
          <p:nvPr/>
        </p:nvSpPr>
        <p:spPr>
          <a:xfrm>
            <a:off x="6983726" y="4177695"/>
            <a:ext cx="868680" cy="72009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Donors </a:t>
            </a:r>
            <a:endParaRPr lang="en-US" sz="1600" dirty="0"/>
          </a:p>
        </p:txBody>
      </p:sp>
      <p:sp>
        <p:nvSpPr>
          <p:cNvPr id="100" name="Rectangle 99"/>
          <p:cNvSpPr/>
          <p:nvPr/>
        </p:nvSpPr>
        <p:spPr>
          <a:xfrm>
            <a:off x="7961004" y="4188902"/>
            <a:ext cx="800054" cy="72009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DPs</a:t>
            </a:r>
            <a:endParaRPr lang="en-US" sz="1600" dirty="0"/>
          </a:p>
        </p:txBody>
      </p:sp>
      <p:sp>
        <p:nvSpPr>
          <p:cNvPr id="101" name="Rectangle 100"/>
          <p:cNvSpPr/>
          <p:nvPr/>
        </p:nvSpPr>
        <p:spPr>
          <a:xfrm>
            <a:off x="8861074" y="4177695"/>
            <a:ext cx="1233007" cy="73129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Interested organization </a:t>
            </a:r>
            <a:endParaRPr lang="en-US" sz="1600" dirty="0"/>
          </a:p>
        </p:txBody>
      </p:sp>
      <p:sp>
        <p:nvSpPr>
          <p:cNvPr id="102" name="Rectangle 101"/>
          <p:cNvSpPr/>
          <p:nvPr/>
        </p:nvSpPr>
        <p:spPr>
          <a:xfrm>
            <a:off x="10194119" y="4171253"/>
            <a:ext cx="812967" cy="72009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Others</a:t>
            </a:r>
            <a:endParaRPr lang="en-US" sz="1600" dirty="0"/>
          </a:p>
        </p:txBody>
      </p:sp>
      <p:sp>
        <p:nvSpPr>
          <p:cNvPr id="111" name="Left Arrow 110"/>
          <p:cNvSpPr/>
          <p:nvPr/>
        </p:nvSpPr>
        <p:spPr>
          <a:xfrm>
            <a:off x="2937495" y="2370408"/>
            <a:ext cx="5314954" cy="317156"/>
          </a:xfrm>
          <a:prstGeom prst="lef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2" name="Up Arrow 111"/>
          <p:cNvSpPr/>
          <p:nvPr/>
        </p:nvSpPr>
        <p:spPr>
          <a:xfrm>
            <a:off x="2454588" y="1754060"/>
            <a:ext cx="228602" cy="501266"/>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3" name="Down Arrow 112"/>
          <p:cNvSpPr/>
          <p:nvPr/>
        </p:nvSpPr>
        <p:spPr>
          <a:xfrm>
            <a:off x="1951663" y="1757812"/>
            <a:ext cx="260036" cy="53093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4" name="Right Arrow 113"/>
          <p:cNvSpPr/>
          <p:nvPr/>
        </p:nvSpPr>
        <p:spPr>
          <a:xfrm>
            <a:off x="3017520" y="2767390"/>
            <a:ext cx="5234929" cy="280318"/>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cxnSp>
        <p:nvCxnSpPr>
          <p:cNvPr id="116" name="Straight Arrow Connector 115"/>
          <p:cNvCxnSpPr/>
          <p:nvPr/>
        </p:nvCxnSpPr>
        <p:spPr>
          <a:xfrm flipH="1">
            <a:off x="7418066" y="3183593"/>
            <a:ext cx="988693" cy="90073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a:off x="9349740" y="3190477"/>
            <a:ext cx="0" cy="96249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9578340" y="3226907"/>
            <a:ext cx="886962" cy="88696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8526780" y="3190477"/>
            <a:ext cx="0" cy="96249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a:off x="1945954" y="3239269"/>
            <a:ext cx="0" cy="950788"/>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a:off x="2708896" y="3226907"/>
            <a:ext cx="0" cy="950788"/>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flipH="1">
            <a:off x="948682" y="3226907"/>
            <a:ext cx="885827" cy="926064"/>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a:off x="2868917" y="3239269"/>
            <a:ext cx="1034417" cy="895112"/>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3" name="Striped Right Arrow 132"/>
          <p:cNvSpPr/>
          <p:nvPr/>
        </p:nvSpPr>
        <p:spPr>
          <a:xfrm rot="5400000">
            <a:off x="5392714" y="3193591"/>
            <a:ext cx="661702" cy="335572"/>
          </a:xfrm>
          <a:prstGeom prst="striped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4" name="Rectangle 133"/>
          <p:cNvSpPr/>
          <p:nvPr/>
        </p:nvSpPr>
        <p:spPr>
          <a:xfrm>
            <a:off x="4979175" y="3677360"/>
            <a:ext cx="1517326" cy="112324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Memorandum of Understanding (MOU)</a:t>
            </a:r>
            <a:endParaRPr lang="en-US" sz="1600" dirty="0"/>
          </a:p>
        </p:txBody>
      </p:sp>
      <p:sp>
        <p:nvSpPr>
          <p:cNvPr id="137" name="TextBox 136"/>
          <p:cNvSpPr txBox="1"/>
          <p:nvPr/>
        </p:nvSpPr>
        <p:spPr>
          <a:xfrm>
            <a:off x="1328733" y="547143"/>
            <a:ext cx="2251710" cy="400110"/>
          </a:xfrm>
          <a:prstGeom prst="rect">
            <a:avLst/>
          </a:prstGeom>
          <a:noFill/>
        </p:spPr>
        <p:txBody>
          <a:bodyPr wrap="square" rtlCol="0">
            <a:spAutoFit/>
          </a:bodyPr>
          <a:lstStyle/>
          <a:p>
            <a:r>
              <a:rPr lang="en-US" sz="2000" b="1" dirty="0" smtClean="0"/>
              <a:t>Government Side </a:t>
            </a:r>
            <a:endParaRPr lang="en-US" sz="2000" b="1" dirty="0"/>
          </a:p>
        </p:txBody>
      </p:sp>
      <p:sp>
        <p:nvSpPr>
          <p:cNvPr id="138" name="TextBox 137"/>
          <p:cNvSpPr txBox="1"/>
          <p:nvPr/>
        </p:nvSpPr>
        <p:spPr>
          <a:xfrm>
            <a:off x="8348879" y="567844"/>
            <a:ext cx="2251710" cy="400110"/>
          </a:xfrm>
          <a:prstGeom prst="rect">
            <a:avLst/>
          </a:prstGeom>
          <a:noFill/>
        </p:spPr>
        <p:txBody>
          <a:bodyPr wrap="square" rtlCol="0">
            <a:spAutoFit/>
          </a:bodyPr>
          <a:lstStyle/>
          <a:p>
            <a:r>
              <a:rPr lang="en-US" sz="2000" b="1" dirty="0" smtClean="0"/>
              <a:t>Partner Side </a:t>
            </a:r>
            <a:endParaRPr lang="en-US" sz="2000" b="1" dirty="0"/>
          </a:p>
        </p:txBody>
      </p:sp>
      <p:sp>
        <p:nvSpPr>
          <p:cNvPr id="139" name="Rectangle 138"/>
          <p:cNvSpPr/>
          <p:nvPr/>
        </p:nvSpPr>
        <p:spPr>
          <a:xfrm>
            <a:off x="3315097" y="2476563"/>
            <a:ext cx="4614066" cy="491490"/>
          </a:xfrm>
          <a:prstGeom prst="rect">
            <a:avLst/>
          </a:prstGeom>
          <a:no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Draft Project Proposal and discussion for approval </a:t>
            </a:r>
            <a:endParaRPr lang="en-US" sz="1600" b="1" dirty="0">
              <a:solidFill>
                <a:schemeClr val="tx1"/>
              </a:solidFill>
            </a:endParaRPr>
          </a:p>
        </p:txBody>
      </p:sp>
      <p:sp>
        <p:nvSpPr>
          <p:cNvPr id="136" name="Rectangle 135"/>
          <p:cNvSpPr/>
          <p:nvPr/>
        </p:nvSpPr>
        <p:spPr>
          <a:xfrm>
            <a:off x="7178040" y="3406140"/>
            <a:ext cx="3657600" cy="491490"/>
          </a:xfrm>
          <a:prstGeom prst="rect">
            <a:avLst/>
          </a:prstGeom>
          <a:solidFill>
            <a:schemeClr val="accent6">
              <a:lumMod val="40000"/>
              <a:lumOff val="60000"/>
            </a:schemeClr>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Internal Boards and Close Discussions in terms of financial and project </a:t>
            </a:r>
            <a:endParaRPr lang="en-US" sz="1600" b="1" dirty="0">
              <a:solidFill>
                <a:schemeClr val="tx1"/>
              </a:solidFill>
            </a:endParaRPr>
          </a:p>
        </p:txBody>
      </p:sp>
      <p:sp>
        <p:nvSpPr>
          <p:cNvPr id="143" name="Rectangle 142"/>
          <p:cNvSpPr/>
          <p:nvPr/>
        </p:nvSpPr>
        <p:spPr>
          <a:xfrm>
            <a:off x="577213" y="3520112"/>
            <a:ext cx="3657600" cy="491490"/>
          </a:xfrm>
          <a:prstGeom prst="rect">
            <a:avLst/>
          </a:prstGeom>
          <a:solidFill>
            <a:srgbClr val="FFFF00"/>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No Specific Internal Board or Team for discussions and project appraisal </a:t>
            </a:r>
            <a:endParaRPr lang="en-US" sz="1600" b="1" dirty="0">
              <a:solidFill>
                <a:schemeClr val="tx1"/>
              </a:solidFill>
            </a:endParaRPr>
          </a:p>
        </p:txBody>
      </p:sp>
      <p:sp>
        <p:nvSpPr>
          <p:cNvPr id="144" name="Slide Number Placeholder 143"/>
          <p:cNvSpPr>
            <a:spLocks noGrp="1"/>
          </p:cNvSpPr>
          <p:nvPr>
            <p:ph type="sldNum" sz="quarter" idx="12"/>
          </p:nvPr>
        </p:nvSpPr>
        <p:spPr/>
        <p:txBody>
          <a:bodyPr/>
          <a:lstStyle/>
          <a:p>
            <a:fld id="{6D1FCECF-EA6A-4266-BDAF-C604E4575066}" type="slidenum">
              <a:rPr lang="en-US" smtClean="0"/>
              <a:t>16</a:t>
            </a:fld>
            <a:endParaRPr lang="en-US"/>
          </a:p>
        </p:txBody>
      </p:sp>
    </p:spTree>
    <p:extLst>
      <p:ext uri="{BB962C8B-B14F-4D97-AF65-F5344CB8AC3E}">
        <p14:creationId xmlns:p14="http://schemas.microsoft.com/office/powerpoint/2010/main" val="34071399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Box 89"/>
          <p:cNvSpPr txBox="1"/>
          <p:nvPr/>
        </p:nvSpPr>
        <p:spPr>
          <a:xfrm>
            <a:off x="3282935" y="865861"/>
            <a:ext cx="6121099" cy="3683279"/>
          </a:xfrm>
          <a:prstGeom prst="rect">
            <a:avLst/>
          </a:prstGeom>
          <a:solidFill>
            <a:schemeClr val="accent4">
              <a:lumMod val="20000"/>
              <a:lumOff val="80000"/>
            </a:schemeClr>
          </a:solidFill>
          <a:ln w="28575">
            <a:solidFill>
              <a:schemeClr val="tx1"/>
            </a:solidFill>
            <a:prstDash val="dash"/>
          </a:ln>
        </p:spPr>
        <p:txBody>
          <a:bodyPr wrap="square" rtlCol="0">
            <a:spAutoFit/>
          </a:bodyPr>
          <a:lstStyle/>
          <a:p>
            <a:endParaRPr lang="en-US" dirty="0"/>
          </a:p>
        </p:txBody>
      </p:sp>
      <p:sp>
        <p:nvSpPr>
          <p:cNvPr id="4" name="TextBox 3"/>
          <p:cNvSpPr txBox="1"/>
          <p:nvPr/>
        </p:nvSpPr>
        <p:spPr>
          <a:xfrm>
            <a:off x="4787741" y="77271"/>
            <a:ext cx="2628900" cy="400110"/>
          </a:xfrm>
          <a:prstGeom prst="rect">
            <a:avLst/>
          </a:prstGeom>
          <a:solidFill>
            <a:srgbClr val="FFFF00"/>
          </a:solidFill>
        </p:spPr>
        <p:txBody>
          <a:bodyPr wrap="square" rtlCol="0">
            <a:spAutoFit/>
          </a:bodyPr>
          <a:lstStyle/>
          <a:p>
            <a:r>
              <a:rPr lang="en-US" sz="2000" b="1" dirty="0" smtClean="0"/>
              <a:t>Policy Implementation</a:t>
            </a:r>
            <a:endParaRPr lang="en-US" sz="2000" b="1" dirty="0"/>
          </a:p>
        </p:txBody>
      </p:sp>
      <p:sp>
        <p:nvSpPr>
          <p:cNvPr id="53" name="TextBox 52"/>
          <p:cNvSpPr txBox="1"/>
          <p:nvPr/>
        </p:nvSpPr>
        <p:spPr>
          <a:xfrm>
            <a:off x="9964097" y="3060375"/>
            <a:ext cx="1943100" cy="3703380"/>
          </a:xfrm>
          <a:prstGeom prst="rect">
            <a:avLst/>
          </a:prstGeom>
          <a:solidFill>
            <a:schemeClr val="accent2">
              <a:lumMod val="20000"/>
              <a:lumOff val="80000"/>
            </a:schemeClr>
          </a:solidFill>
        </p:spPr>
        <p:txBody>
          <a:bodyPr wrap="square" rtlCol="0">
            <a:spAutoFit/>
          </a:bodyPr>
          <a:lstStyle/>
          <a:p>
            <a:endParaRPr lang="en-US" dirty="0"/>
          </a:p>
        </p:txBody>
      </p:sp>
      <p:sp>
        <p:nvSpPr>
          <p:cNvPr id="9" name="Rounded Rectangle 8"/>
          <p:cNvSpPr/>
          <p:nvPr/>
        </p:nvSpPr>
        <p:spPr>
          <a:xfrm>
            <a:off x="3611880" y="1520190"/>
            <a:ext cx="2228850" cy="96012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Ministry of Planning</a:t>
            </a:r>
          </a:p>
          <a:p>
            <a:pPr algn="ctr"/>
            <a:r>
              <a:rPr lang="en-US" dirty="0" smtClean="0">
                <a:solidFill>
                  <a:schemeClr val="tx1"/>
                </a:solidFill>
              </a:rPr>
              <a:t>On behalf of </a:t>
            </a:r>
            <a:r>
              <a:rPr lang="en-US" dirty="0" err="1" smtClean="0">
                <a:solidFill>
                  <a:schemeClr val="tx1"/>
                </a:solidFill>
              </a:rPr>
              <a:t>GoM</a:t>
            </a:r>
            <a:r>
              <a:rPr lang="en-US" dirty="0" smtClean="0">
                <a:solidFill>
                  <a:schemeClr val="tx1"/>
                </a:solidFill>
              </a:rPr>
              <a:t>  </a:t>
            </a:r>
          </a:p>
          <a:p>
            <a:pPr algn="ctr"/>
            <a:endParaRPr lang="en-US" dirty="0">
              <a:solidFill>
                <a:schemeClr val="tx1"/>
              </a:solidFill>
            </a:endParaRPr>
          </a:p>
        </p:txBody>
      </p:sp>
      <p:sp>
        <p:nvSpPr>
          <p:cNvPr id="20" name="Rounded Rectangle 19"/>
          <p:cNvSpPr/>
          <p:nvPr/>
        </p:nvSpPr>
        <p:spPr>
          <a:xfrm>
            <a:off x="9829800" y="720230"/>
            <a:ext cx="2228850" cy="1708725"/>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Local Government </a:t>
            </a:r>
            <a:endParaRPr lang="en-US" dirty="0"/>
          </a:p>
        </p:txBody>
      </p:sp>
      <p:sp>
        <p:nvSpPr>
          <p:cNvPr id="10" name="Left Arrow 9"/>
          <p:cNvSpPr/>
          <p:nvPr/>
        </p:nvSpPr>
        <p:spPr>
          <a:xfrm>
            <a:off x="5875020" y="1657350"/>
            <a:ext cx="1005840" cy="251670"/>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p:nvSpPr>
        <p:spPr>
          <a:xfrm>
            <a:off x="494347" y="1200360"/>
            <a:ext cx="2228850" cy="14173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Cabinet </a:t>
            </a:r>
          </a:p>
          <a:p>
            <a:pPr algn="ctr"/>
            <a:endParaRPr lang="en-US" dirty="0"/>
          </a:p>
        </p:txBody>
      </p:sp>
      <p:sp>
        <p:nvSpPr>
          <p:cNvPr id="37" name="Left Arrow 36"/>
          <p:cNvSpPr/>
          <p:nvPr/>
        </p:nvSpPr>
        <p:spPr>
          <a:xfrm>
            <a:off x="2760345" y="1597342"/>
            <a:ext cx="774382" cy="225804"/>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2768917" y="2097405"/>
            <a:ext cx="765810" cy="24003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p:nvSpPr>
        <p:spPr>
          <a:xfrm>
            <a:off x="3570447" y="3150127"/>
            <a:ext cx="2228850" cy="106402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Ministry of Home Affairs </a:t>
            </a:r>
            <a:endParaRPr lang="en-US" dirty="0"/>
          </a:p>
        </p:txBody>
      </p:sp>
      <p:sp>
        <p:nvSpPr>
          <p:cNvPr id="18" name="Left-Up Arrow 17"/>
          <p:cNvSpPr/>
          <p:nvPr/>
        </p:nvSpPr>
        <p:spPr>
          <a:xfrm>
            <a:off x="5851447" y="2414285"/>
            <a:ext cx="2150266" cy="1445171"/>
          </a:xfrm>
          <a:prstGeom prst="leftUpArrow">
            <a:avLst>
              <a:gd name="adj1" fmla="val 7000"/>
              <a:gd name="adj2" fmla="val 7850"/>
              <a:gd name="adj3" fmla="val 11971"/>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Left-Up Arrow 20"/>
          <p:cNvSpPr/>
          <p:nvPr/>
        </p:nvSpPr>
        <p:spPr>
          <a:xfrm rot="5400000">
            <a:off x="1816239" y="2178545"/>
            <a:ext cx="1265275" cy="2257426"/>
          </a:xfrm>
          <a:prstGeom prst="leftUpArrow">
            <a:avLst>
              <a:gd name="adj1" fmla="val 5998"/>
              <a:gd name="adj2" fmla="val 9228"/>
              <a:gd name="adj3" fmla="val 865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6926580" y="1468835"/>
            <a:ext cx="2228850" cy="96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UNDP </a:t>
            </a:r>
            <a:endParaRPr lang="en-US" dirty="0"/>
          </a:p>
        </p:txBody>
      </p:sp>
      <p:sp>
        <p:nvSpPr>
          <p:cNvPr id="50" name="Rectangle 49"/>
          <p:cNvSpPr/>
          <p:nvPr/>
        </p:nvSpPr>
        <p:spPr>
          <a:xfrm>
            <a:off x="10428088" y="3782590"/>
            <a:ext cx="720090" cy="5029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S/R LD</a:t>
            </a:r>
            <a:endParaRPr lang="en-US" dirty="0"/>
          </a:p>
        </p:txBody>
      </p:sp>
      <p:sp>
        <p:nvSpPr>
          <p:cNvPr id="51" name="Rectangle 50"/>
          <p:cNvSpPr/>
          <p:nvPr/>
        </p:nvSpPr>
        <p:spPr>
          <a:xfrm>
            <a:off x="10417729" y="4711902"/>
            <a:ext cx="863681" cy="5029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District LD</a:t>
            </a:r>
            <a:endParaRPr lang="en-US" dirty="0"/>
          </a:p>
        </p:txBody>
      </p:sp>
      <p:sp>
        <p:nvSpPr>
          <p:cNvPr id="52" name="Rectangle 51"/>
          <p:cNvSpPr/>
          <p:nvPr/>
        </p:nvSpPr>
        <p:spPr>
          <a:xfrm>
            <a:off x="10318073" y="5994613"/>
            <a:ext cx="1062990" cy="5029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Township LD </a:t>
            </a:r>
            <a:endParaRPr lang="en-US" dirty="0"/>
          </a:p>
        </p:txBody>
      </p:sp>
      <p:sp>
        <p:nvSpPr>
          <p:cNvPr id="57" name="Left-Right Arrow 56"/>
          <p:cNvSpPr/>
          <p:nvPr/>
        </p:nvSpPr>
        <p:spPr>
          <a:xfrm>
            <a:off x="9166860" y="1677375"/>
            <a:ext cx="674370" cy="278450"/>
          </a:xfrm>
          <a:prstGeom prst="lef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Left-Up Arrow 57"/>
          <p:cNvSpPr/>
          <p:nvPr/>
        </p:nvSpPr>
        <p:spPr>
          <a:xfrm>
            <a:off x="11184252" y="2440385"/>
            <a:ext cx="611508" cy="1662921"/>
          </a:xfrm>
          <a:prstGeom prst="leftUpArrow">
            <a:avLst>
              <a:gd name="adj1" fmla="val 11738"/>
              <a:gd name="adj2" fmla="val 18538"/>
              <a:gd name="adj3" fmla="val 31680"/>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Left-Up Arrow 60"/>
          <p:cNvSpPr/>
          <p:nvPr/>
        </p:nvSpPr>
        <p:spPr>
          <a:xfrm rot="5400000">
            <a:off x="8452666" y="2342264"/>
            <a:ext cx="1938089" cy="2064182"/>
          </a:xfrm>
          <a:prstGeom prst="leftUpArrow">
            <a:avLst>
              <a:gd name="adj1" fmla="val 5031"/>
              <a:gd name="adj2" fmla="val 5806"/>
              <a:gd name="adj3" fmla="val 749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Left-Right Arrow 65"/>
          <p:cNvSpPr/>
          <p:nvPr/>
        </p:nvSpPr>
        <p:spPr>
          <a:xfrm>
            <a:off x="5850737" y="3868431"/>
            <a:ext cx="4566992" cy="200585"/>
          </a:xfrm>
          <a:prstGeom prst="lef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ight Arrow 69"/>
          <p:cNvSpPr/>
          <p:nvPr/>
        </p:nvSpPr>
        <p:spPr>
          <a:xfrm>
            <a:off x="5937886" y="2030120"/>
            <a:ext cx="934401" cy="290380"/>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Up-Down Arrow 70"/>
          <p:cNvSpPr/>
          <p:nvPr/>
        </p:nvSpPr>
        <p:spPr>
          <a:xfrm>
            <a:off x="10733485" y="4285565"/>
            <a:ext cx="149658" cy="385972"/>
          </a:xfrm>
          <a:prstGeom prst="up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Up-Down Arrow 71"/>
          <p:cNvSpPr/>
          <p:nvPr/>
        </p:nvSpPr>
        <p:spPr>
          <a:xfrm>
            <a:off x="10733485" y="5203726"/>
            <a:ext cx="185736" cy="724018"/>
          </a:xfrm>
          <a:prstGeom prst="up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Up-Down Arrow 76"/>
          <p:cNvSpPr/>
          <p:nvPr/>
        </p:nvSpPr>
        <p:spPr>
          <a:xfrm>
            <a:off x="4505563" y="2508780"/>
            <a:ext cx="365760" cy="612877"/>
          </a:xfrm>
          <a:prstGeom prst="up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6464380" y="2717076"/>
            <a:ext cx="1268730" cy="88011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solidFill>
                  <a:schemeClr val="tx1"/>
                </a:solidFill>
              </a:rPr>
              <a:t>Advisory Committee</a:t>
            </a:r>
            <a:endParaRPr lang="en-US" dirty="0">
              <a:solidFill>
                <a:schemeClr val="tx1"/>
              </a:solidFill>
            </a:endParaRPr>
          </a:p>
        </p:txBody>
      </p:sp>
      <p:cxnSp>
        <p:nvCxnSpPr>
          <p:cNvPr id="84" name="Straight Arrow Connector 83"/>
          <p:cNvCxnSpPr/>
          <p:nvPr/>
        </p:nvCxnSpPr>
        <p:spPr>
          <a:xfrm>
            <a:off x="5799297" y="2480310"/>
            <a:ext cx="605789" cy="3349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5799297" y="3374355"/>
            <a:ext cx="6736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7200900" y="2440385"/>
            <a:ext cx="0" cy="3109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48627" y="4642925"/>
            <a:ext cx="9153281" cy="2062103"/>
          </a:xfrm>
          <a:prstGeom prst="rect">
            <a:avLst/>
          </a:prstGeom>
          <a:noFill/>
        </p:spPr>
        <p:txBody>
          <a:bodyPr wrap="square" rtlCol="0">
            <a:spAutoFit/>
          </a:bodyPr>
          <a:lstStyle/>
          <a:p>
            <a:pPr marL="285750" indent="-285750">
              <a:buFont typeface="Wingdings" panose="05000000000000000000" pitchFamily="2" charset="2"/>
              <a:buChar char="q"/>
            </a:pPr>
            <a:r>
              <a:rPr lang="en-US" sz="1600" dirty="0" smtClean="0"/>
              <a:t>In Advisory Committee, Co-Chairs are DG of MOHA and UNDP, and members are senior officials from concerned departments of MOHA and MOP. </a:t>
            </a:r>
          </a:p>
          <a:p>
            <a:endParaRPr lang="en-US" sz="1600" dirty="0" smtClean="0"/>
          </a:p>
          <a:p>
            <a:pPr marL="285750" indent="-285750">
              <a:buFont typeface="Wingdings" panose="05000000000000000000" pitchFamily="2" charset="2"/>
              <a:buChar char="q"/>
            </a:pPr>
            <a:r>
              <a:rPr lang="en-US" sz="1600" dirty="0" smtClean="0"/>
              <a:t>In this committee, concerned issues for pilot projects and target areas, project results and cooperation and coordination matters are mainly discussed. But never happened detail discussions on financial issues and policy reform or change.</a:t>
            </a:r>
          </a:p>
          <a:p>
            <a:pPr marL="285750" indent="-285750">
              <a:buFont typeface="Wingdings" panose="05000000000000000000" pitchFamily="2" charset="2"/>
              <a:buChar char="q"/>
            </a:pPr>
            <a:endParaRPr lang="en-US" sz="1600" dirty="0" smtClean="0"/>
          </a:p>
          <a:p>
            <a:pPr marL="285750" indent="-285750">
              <a:buFont typeface="Wingdings" panose="05000000000000000000" pitchFamily="2" charset="2"/>
              <a:buChar char="q"/>
            </a:pPr>
            <a:r>
              <a:rPr lang="en-US" sz="1600" dirty="0" smtClean="0"/>
              <a:t> Local Government Representatives were never included in this committee.   </a:t>
            </a:r>
            <a:endParaRPr lang="en-US" sz="1600" dirty="0"/>
          </a:p>
        </p:txBody>
      </p:sp>
      <p:sp>
        <p:nvSpPr>
          <p:cNvPr id="5" name="Slide Number Placeholder 4"/>
          <p:cNvSpPr>
            <a:spLocks noGrp="1"/>
          </p:cNvSpPr>
          <p:nvPr>
            <p:ph type="sldNum" sz="quarter" idx="12"/>
          </p:nvPr>
        </p:nvSpPr>
        <p:spPr/>
        <p:txBody>
          <a:bodyPr/>
          <a:lstStyle/>
          <a:p>
            <a:fld id="{6D1FCECF-EA6A-4266-BDAF-C604E4575066}" type="slidenum">
              <a:rPr lang="en-US" smtClean="0"/>
              <a:t>17</a:t>
            </a:fld>
            <a:endParaRPr lang="en-US"/>
          </a:p>
        </p:txBody>
      </p:sp>
    </p:spTree>
    <p:extLst>
      <p:ext uri="{BB962C8B-B14F-4D97-AF65-F5344CB8AC3E}">
        <p14:creationId xmlns:p14="http://schemas.microsoft.com/office/powerpoint/2010/main" val="19391877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57735" y="251460"/>
            <a:ext cx="2103120" cy="400110"/>
          </a:xfrm>
          <a:prstGeom prst="rect">
            <a:avLst/>
          </a:prstGeom>
          <a:solidFill>
            <a:srgbClr val="FFFF00"/>
          </a:solidFill>
        </p:spPr>
        <p:txBody>
          <a:bodyPr wrap="square" rtlCol="0">
            <a:spAutoFit/>
          </a:bodyPr>
          <a:lstStyle/>
          <a:p>
            <a:r>
              <a:rPr lang="en-US" sz="2000" b="1" dirty="0" smtClean="0"/>
              <a:t>Policy Evaluation </a:t>
            </a:r>
            <a:endParaRPr lang="en-US" sz="2000" b="1" dirty="0"/>
          </a:p>
        </p:txBody>
      </p:sp>
      <p:sp>
        <p:nvSpPr>
          <p:cNvPr id="2" name="Rectangle 1"/>
          <p:cNvSpPr/>
          <p:nvPr/>
        </p:nvSpPr>
        <p:spPr>
          <a:xfrm>
            <a:off x="7372344" y="4286250"/>
            <a:ext cx="2308860" cy="937260"/>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Donors, DPs, CSOs and other interested groups</a:t>
            </a:r>
            <a:endParaRPr lang="en-US" dirty="0"/>
          </a:p>
        </p:txBody>
      </p:sp>
      <p:sp>
        <p:nvSpPr>
          <p:cNvPr id="32" name="Rectangle 31"/>
          <p:cNvSpPr/>
          <p:nvPr/>
        </p:nvSpPr>
        <p:spPr>
          <a:xfrm>
            <a:off x="1914523" y="4286250"/>
            <a:ext cx="2308860" cy="93726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MOP &amp; MOHA</a:t>
            </a:r>
            <a:endParaRPr lang="en-US" dirty="0"/>
          </a:p>
        </p:txBody>
      </p:sp>
      <p:sp>
        <p:nvSpPr>
          <p:cNvPr id="33" name="Rectangle 32"/>
          <p:cNvSpPr/>
          <p:nvPr/>
        </p:nvSpPr>
        <p:spPr>
          <a:xfrm>
            <a:off x="1777363" y="954435"/>
            <a:ext cx="2308860" cy="93726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Local Governments </a:t>
            </a:r>
            <a:endParaRPr lang="en-US" dirty="0"/>
          </a:p>
        </p:txBody>
      </p:sp>
      <p:sp>
        <p:nvSpPr>
          <p:cNvPr id="6" name="Up Arrow 5"/>
          <p:cNvSpPr/>
          <p:nvPr/>
        </p:nvSpPr>
        <p:spPr>
          <a:xfrm>
            <a:off x="2731768" y="1916031"/>
            <a:ext cx="400050" cy="2334563"/>
          </a:xfrm>
          <a:prstGeom prs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4223383" y="1228755"/>
            <a:ext cx="5446391" cy="38862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9738354" y="951592"/>
            <a:ext cx="2308860" cy="937260"/>
          </a:xfrm>
          <a:prstGeom prst="rect">
            <a:avLst/>
          </a:prstGeom>
          <a:solidFill>
            <a:srgbClr val="7030A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Local Government </a:t>
            </a:r>
            <a:endParaRPr lang="en-US" dirty="0"/>
          </a:p>
        </p:txBody>
      </p:sp>
      <p:sp>
        <p:nvSpPr>
          <p:cNvPr id="8" name="Left-Up Arrow 7"/>
          <p:cNvSpPr/>
          <p:nvPr/>
        </p:nvSpPr>
        <p:spPr>
          <a:xfrm>
            <a:off x="4223383" y="3171885"/>
            <a:ext cx="2131698" cy="1983046"/>
          </a:xfrm>
          <a:prstGeom prst="leftUpArrow">
            <a:avLst>
              <a:gd name="adj1" fmla="val 11311"/>
              <a:gd name="adj2" fmla="val 17015"/>
              <a:gd name="adj3" fmla="val 2500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5382100" y="4274821"/>
            <a:ext cx="1268730" cy="88011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solidFill>
                  <a:schemeClr val="tx1"/>
                </a:solidFill>
              </a:rPr>
              <a:t>Advisory Committee</a:t>
            </a:r>
            <a:endParaRPr lang="en-US" dirty="0">
              <a:solidFill>
                <a:schemeClr val="tx1"/>
              </a:solidFill>
            </a:endParaRPr>
          </a:p>
        </p:txBody>
      </p:sp>
      <p:sp>
        <p:nvSpPr>
          <p:cNvPr id="12" name="Curved Up Arrow 11"/>
          <p:cNvSpPr/>
          <p:nvPr/>
        </p:nvSpPr>
        <p:spPr>
          <a:xfrm rot="13857732">
            <a:off x="6802177" y="2641639"/>
            <a:ext cx="2323324" cy="954657"/>
          </a:xfrm>
          <a:prstGeom prst="curvedUp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450056" y="2628647"/>
            <a:ext cx="2377440" cy="646331"/>
          </a:xfrm>
          <a:prstGeom prst="rect">
            <a:avLst/>
          </a:prstGeom>
          <a:noFill/>
          <a:ln w="12700">
            <a:solidFill>
              <a:schemeClr val="tx1"/>
            </a:solidFill>
            <a:prstDash val="dash"/>
          </a:ln>
        </p:spPr>
        <p:txBody>
          <a:bodyPr wrap="square" rtlCol="0">
            <a:spAutoFit/>
          </a:bodyPr>
          <a:lstStyle/>
          <a:p>
            <a:r>
              <a:rPr lang="en-US" dirty="0" smtClean="0"/>
              <a:t>Suggestion, Submitting for Approval </a:t>
            </a:r>
            <a:endParaRPr lang="en-US" dirty="0"/>
          </a:p>
        </p:txBody>
      </p:sp>
      <p:sp>
        <p:nvSpPr>
          <p:cNvPr id="61" name="TextBox 60"/>
          <p:cNvSpPr txBox="1"/>
          <p:nvPr/>
        </p:nvSpPr>
        <p:spPr>
          <a:xfrm>
            <a:off x="5227070" y="920395"/>
            <a:ext cx="2984663" cy="369332"/>
          </a:xfrm>
          <a:prstGeom prst="rect">
            <a:avLst/>
          </a:prstGeom>
          <a:noFill/>
          <a:ln w="12700">
            <a:solidFill>
              <a:schemeClr val="tx1"/>
            </a:solidFill>
            <a:prstDash val="dash"/>
          </a:ln>
        </p:spPr>
        <p:txBody>
          <a:bodyPr wrap="square" rtlCol="0">
            <a:spAutoFit/>
          </a:bodyPr>
          <a:lstStyle/>
          <a:p>
            <a:r>
              <a:rPr lang="en-US" dirty="0" smtClean="0"/>
              <a:t>Instructions and Suggestions  </a:t>
            </a:r>
            <a:endParaRPr lang="en-US" dirty="0"/>
          </a:p>
        </p:txBody>
      </p:sp>
      <p:sp>
        <p:nvSpPr>
          <p:cNvPr id="62" name="TextBox 61"/>
          <p:cNvSpPr txBox="1"/>
          <p:nvPr/>
        </p:nvSpPr>
        <p:spPr>
          <a:xfrm>
            <a:off x="8663941" y="2777975"/>
            <a:ext cx="2847774" cy="646331"/>
          </a:xfrm>
          <a:prstGeom prst="rect">
            <a:avLst/>
          </a:prstGeom>
          <a:noFill/>
          <a:ln w="12700">
            <a:solidFill>
              <a:schemeClr val="tx1"/>
            </a:solidFill>
            <a:prstDash val="dash"/>
          </a:ln>
        </p:spPr>
        <p:txBody>
          <a:bodyPr wrap="square" rtlCol="0">
            <a:spAutoFit/>
          </a:bodyPr>
          <a:lstStyle/>
          <a:p>
            <a:r>
              <a:rPr lang="en-US" dirty="0" smtClean="0"/>
              <a:t>Inputs their suggestions and future Plans  </a:t>
            </a:r>
            <a:endParaRPr lang="en-US" dirty="0"/>
          </a:p>
        </p:txBody>
      </p:sp>
      <p:sp>
        <p:nvSpPr>
          <p:cNvPr id="63" name="Rectangle 62"/>
          <p:cNvSpPr/>
          <p:nvPr/>
        </p:nvSpPr>
        <p:spPr>
          <a:xfrm>
            <a:off x="1777363" y="975241"/>
            <a:ext cx="2308860" cy="937260"/>
          </a:xfrm>
          <a:prstGeom prst="rec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Cabinet</a:t>
            </a:r>
            <a:endParaRPr lang="en-US" dirty="0"/>
          </a:p>
        </p:txBody>
      </p:sp>
      <p:sp>
        <p:nvSpPr>
          <p:cNvPr id="64" name="Rectangle 63"/>
          <p:cNvSpPr/>
          <p:nvPr/>
        </p:nvSpPr>
        <p:spPr>
          <a:xfrm>
            <a:off x="4675716" y="2206080"/>
            <a:ext cx="2308860" cy="93726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UNDP </a:t>
            </a:r>
            <a:endParaRPr lang="en-US" dirty="0"/>
          </a:p>
        </p:txBody>
      </p:sp>
      <p:sp>
        <p:nvSpPr>
          <p:cNvPr id="65" name="Rectangle 64"/>
          <p:cNvSpPr/>
          <p:nvPr/>
        </p:nvSpPr>
        <p:spPr>
          <a:xfrm>
            <a:off x="9738354" y="972398"/>
            <a:ext cx="2308860" cy="937260"/>
          </a:xfrm>
          <a:prstGeom prst="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Local Government </a:t>
            </a:r>
            <a:endParaRPr lang="en-US" dirty="0"/>
          </a:p>
        </p:txBody>
      </p:sp>
      <p:sp>
        <p:nvSpPr>
          <p:cNvPr id="14" name="Slide Number Placeholder 13"/>
          <p:cNvSpPr>
            <a:spLocks noGrp="1"/>
          </p:cNvSpPr>
          <p:nvPr>
            <p:ph type="sldNum" sz="quarter" idx="12"/>
          </p:nvPr>
        </p:nvSpPr>
        <p:spPr/>
        <p:txBody>
          <a:bodyPr/>
          <a:lstStyle/>
          <a:p>
            <a:fld id="{6D1FCECF-EA6A-4266-BDAF-C604E4575066}" type="slidenum">
              <a:rPr lang="en-US" smtClean="0"/>
              <a:t>18</a:t>
            </a:fld>
            <a:endParaRPr lang="en-US"/>
          </a:p>
        </p:txBody>
      </p:sp>
    </p:spTree>
    <p:extLst>
      <p:ext uri="{BB962C8B-B14F-4D97-AF65-F5344CB8AC3E}">
        <p14:creationId xmlns:p14="http://schemas.microsoft.com/office/powerpoint/2010/main" val="797024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25730" y="91440"/>
            <a:ext cx="11590020" cy="954107"/>
          </a:xfrm>
          <a:prstGeom prst="rect">
            <a:avLst/>
          </a:prstGeom>
          <a:solidFill>
            <a:srgbClr val="FFFF00"/>
          </a:solidFill>
        </p:spPr>
        <p:txBody>
          <a:bodyPr wrap="square" rtlCol="0">
            <a:spAutoFit/>
          </a:bodyPr>
          <a:lstStyle/>
          <a:p>
            <a:r>
              <a:rPr lang="en-US" sz="3200" b="1" dirty="0" smtClean="0"/>
              <a:t>Conclusion (2)</a:t>
            </a:r>
          </a:p>
          <a:p>
            <a:r>
              <a:rPr lang="en-US" sz="2400" dirty="0" smtClean="0"/>
              <a:t>	</a:t>
            </a:r>
            <a:endParaRPr lang="en-US" sz="2400" dirty="0"/>
          </a:p>
        </p:txBody>
      </p:sp>
      <p:sp>
        <p:nvSpPr>
          <p:cNvPr id="2" name="Slide Number Placeholder 1"/>
          <p:cNvSpPr>
            <a:spLocks noGrp="1"/>
          </p:cNvSpPr>
          <p:nvPr>
            <p:ph type="sldNum" sz="quarter" idx="12"/>
          </p:nvPr>
        </p:nvSpPr>
        <p:spPr/>
        <p:txBody>
          <a:bodyPr/>
          <a:lstStyle/>
          <a:p>
            <a:fld id="{6D1FCECF-EA6A-4266-BDAF-C604E4575066}" type="slidenum">
              <a:rPr lang="en-US" smtClean="0"/>
              <a:t>19</a:t>
            </a:fld>
            <a:endParaRPr lang="en-US"/>
          </a:p>
        </p:txBody>
      </p:sp>
      <p:sp>
        <p:nvSpPr>
          <p:cNvPr id="4" name="TextBox 3"/>
          <p:cNvSpPr txBox="1"/>
          <p:nvPr/>
        </p:nvSpPr>
        <p:spPr>
          <a:xfrm>
            <a:off x="125730" y="1154430"/>
            <a:ext cx="11590020" cy="5016758"/>
          </a:xfrm>
          <a:prstGeom prst="rect">
            <a:avLst/>
          </a:prstGeom>
          <a:noFill/>
        </p:spPr>
        <p:txBody>
          <a:bodyPr wrap="square" rtlCol="0">
            <a:spAutoFit/>
          </a:bodyPr>
          <a:lstStyle/>
          <a:p>
            <a:pPr marL="285750" indent="-285750">
              <a:buFontTx/>
              <a:buChar char="-"/>
            </a:pPr>
            <a:r>
              <a:rPr lang="en-US" sz="2000" dirty="0" smtClean="0"/>
              <a:t>Action Plan proposed by UNDP, it seems Donor Desired Action Plan and some of sub-action plans were not so much matched with the priorities of  Government of Myanmar.</a:t>
            </a:r>
          </a:p>
          <a:p>
            <a:pPr marL="285750" indent="-285750">
              <a:buFontTx/>
              <a:buChar char="-"/>
            </a:pPr>
            <a:r>
              <a:rPr lang="en-US" sz="2000" dirty="0" smtClean="0"/>
              <a:t> The Action Plan indented to comprehensive development of Myanmar but UNDP had not considered about the infrastructures and political situations because UNDP had not close discussion with </a:t>
            </a:r>
            <a:r>
              <a:rPr lang="en-US" sz="2000" dirty="0" err="1" smtClean="0"/>
              <a:t>GoM</a:t>
            </a:r>
            <a:r>
              <a:rPr lang="en-US" sz="2000" dirty="0" smtClean="0"/>
              <a:t> while it discussed with Donor and Development Partners in drafting state of Action Plan. </a:t>
            </a:r>
          </a:p>
          <a:p>
            <a:pPr marL="285750" indent="-285750">
              <a:buFontTx/>
              <a:buChar char="-"/>
            </a:pPr>
            <a:r>
              <a:rPr lang="en-US" sz="2000" dirty="0" smtClean="0"/>
              <a:t>Moreover, Myanmar Government had not so much focused on Action Plan to be modified in order to meet the priorities of Myanmar.</a:t>
            </a:r>
          </a:p>
          <a:p>
            <a:pPr marL="285750" indent="-285750">
              <a:buFontTx/>
              <a:buChar char="-"/>
            </a:pPr>
            <a:r>
              <a:rPr lang="en-US" sz="2000" dirty="0" smtClean="0"/>
              <a:t>Close Discussions within concerned ministries and departments and very limited number of HR and Technocrats in </a:t>
            </a:r>
            <a:r>
              <a:rPr lang="en-US" sz="2000" dirty="0" err="1" smtClean="0"/>
              <a:t>GoM</a:t>
            </a:r>
            <a:r>
              <a:rPr lang="en-US" sz="2000" dirty="0" smtClean="0"/>
              <a:t> are main reasons of about issues. </a:t>
            </a:r>
          </a:p>
          <a:p>
            <a:pPr marL="285750" indent="-285750">
              <a:buFontTx/>
              <a:buChar char="-"/>
            </a:pPr>
            <a:r>
              <a:rPr lang="en-US" sz="2000" dirty="0" smtClean="0"/>
              <a:t>The Central Government has too much focused on uniformity basic, and often ignored  the role of Local Governments even the Action Plan is implemented in Local. </a:t>
            </a:r>
          </a:p>
          <a:p>
            <a:pPr marL="285750" indent="-285750">
              <a:buFontTx/>
              <a:buChar char="-"/>
            </a:pPr>
            <a:r>
              <a:rPr lang="en-US" sz="2000" dirty="0" smtClean="0"/>
              <a:t>All of the decisions are decided by the Cabinet and for this centralized system, line ministries  usually do not take risks a lot. And all of the implementation processes need to be strong </a:t>
            </a:r>
            <a:r>
              <a:rPr lang="en-US" sz="2000" smtClean="0"/>
              <a:t>by Government Side.  </a:t>
            </a:r>
            <a:endParaRPr lang="en-US" sz="2000" dirty="0" smtClean="0"/>
          </a:p>
          <a:p>
            <a:pPr marL="285750" indent="-285750">
              <a:buFontTx/>
              <a:buChar char="-"/>
            </a:pPr>
            <a:r>
              <a:rPr lang="en-US" sz="2000" dirty="0" smtClean="0"/>
              <a:t>Finally, there is no significant boards or teams in central government  for apprising on the international projects  and there is no effective mechanism for managing International Organizations, DPs and Donors. </a:t>
            </a:r>
          </a:p>
          <a:p>
            <a:pPr marL="285750" indent="-285750">
              <a:buFontTx/>
              <a:buChar char="-"/>
            </a:pPr>
            <a:r>
              <a:rPr lang="en-US" sz="2000" dirty="0" smtClean="0"/>
              <a:t>Therefore, Leadership and HR are main issues of Government of Myanmar for every sector.     </a:t>
            </a:r>
            <a:endParaRPr lang="en-US" sz="2000" dirty="0"/>
          </a:p>
        </p:txBody>
      </p:sp>
    </p:spTree>
    <p:extLst>
      <p:ext uri="{BB962C8B-B14F-4D97-AF65-F5344CB8AC3E}">
        <p14:creationId xmlns:p14="http://schemas.microsoft.com/office/powerpoint/2010/main" val="1040986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 y="91440"/>
            <a:ext cx="3211830" cy="640080"/>
          </a:xfrm>
          <a:solidFill>
            <a:srgbClr val="FFFF00"/>
          </a:solidFill>
        </p:spPr>
        <p:txBody>
          <a:bodyPr>
            <a:normAutofit/>
          </a:bodyPr>
          <a:lstStyle/>
          <a:p>
            <a:pPr algn="l"/>
            <a:r>
              <a:rPr lang="en-US" sz="4000" b="1" dirty="0" smtClean="0"/>
              <a:t>Today’s Focus </a:t>
            </a:r>
            <a:endParaRPr lang="en-US" sz="4000" b="1" dirty="0"/>
          </a:p>
        </p:txBody>
      </p:sp>
      <p:sp>
        <p:nvSpPr>
          <p:cNvPr id="4" name="Subtitle 2"/>
          <p:cNvSpPr txBox="1">
            <a:spLocks/>
          </p:cNvSpPr>
          <p:nvPr/>
        </p:nvSpPr>
        <p:spPr>
          <a:xfrm>
            <a:off x="160020" y="1209834"/>
            <a:ext cx="11510010" cy="307641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dirty="0"/>
          </a:p>
        </p:txBody>
      </p:sp>
      <p:sp>
        <p:nvSpPr>
          <p:cNvPr id="6" name="TextBox 5"/>
          <p:cNvSpPr txBox="1"/>
          <p:nvPr/>
        </p:nvSpPr>
        <p:spPr>
          <a:xfrm>
            <a:off x="331470" y="1291590"/>
            <a:ext cx="11860530" cy="4401205"/>
          </a:xfrm>
          <a:prstGeom prst="rect">
            <a:avLst/>
          </a:prstGeom>
          <a:noFill/>
        </p:spPr>
        <p:txBody>
          <a:bodyPr wrap="square" rtlCol="0">
            <a:spAutoFit/>
          </a:bodyPr>
          <a:lstStyle/>
          <a:p>
            <a:pPr marL="285750" indent="-285750">
              <a:buFont typeface="Wingdings" panose="05000000000000000000" pitchFamily="2" charset="2"/>
              <a:buChar char="q"/>
            </a:pPr>
            <a:r>
              <a:rPr lang="en-US" sz="2800" dirty="0" smtClean="0"/>
              <a:t>   Current Myanmar’s  Local </a:t>
            </a:r>
            <a:r>
              <a:rPr lang="en-US" sz="2800" dirty="0"/>
              <a:t>A</a:t>
            </a:r>
            <a:r>
              <a:rPr lang="en-US" sz="2800" dirty="0" smtClean="0"/>
              <a:t>dministration </a:t>
            </a:r>
            <a:r>
              <a:rPr lang="en-US" sz="2800" dirty="0"/>
              <a:t>S</a:t>
            </a:r>
            <a:r>
              <a:rPr lang="en-US" sz="2800" dirty="0" smtClean="0"/>
              <a:t>ystem and Local Governments </a:t>
            </a:r>
          </a:p>
          <a:p>
            <a:pPr marL="285750" indent="-285750">
              <a:buFont typeface="Wingdings" panose="05000000000000000000" pitchFamily="2" charset="2"/>
              <a:buChar char="q"/>
            </a:pPr>
            <a:endParaRPr lang="en-US" sz="2800" dirty="0"/>
          </a:p>
          <a:p>
            <a:pPr marL="285750" indent="-285750">
              <a:buFont typeface="Wingdings" panose="05000000000000000000" pitchFamily="2" charset="2"/>
              <a:buChar char="q"/>
            </a:pPr>
            <a:r>
              <a:rPr lang="en-US" sz="2800" dirty="0" smtClean="0"/>
              <a:t>   Important Role of Central Ministry- Ministry of Home Affairs  in Local   </a:t>
            </a:r>
          </a:p>
          <a:p>
            <a:r>
              <a:rPr lang="en-US" sz="2800" dirty="0"/>
              <a:t> </a:t>
            </a:r>
            <a:r>
              <a:rPr lang="en-US" sz="2800" dirty="0" smtClean="0"/>
              <a:t>      Government </a:t>
            </a:r>
          </a:p>
          <a:p>
            <a:endParaRPr lang="en-US" sz="2800" dirty="0" smtClean="0"/>
          </a:p>
          <a:p>
            <a:pPr marL="514350" indent="-514350">
              <a:buFont typeface="Wingdings" panose="05000000000000000000" pitchFamily="2" charset="2"/>
              <a:buChar char="q"/>
            </a:pPr>
            <a:r>
              <a:rPr lang="en-US" sz="2800" dirty="0" smtClean="0"/>
              <a:t>Policy Implementation in Local Levels</a:t>
            </a:r>
          </a:p>
          <a:p>
            <a:endParaRPr lang="en-US" sz="2800" dirty="0" smtClean="0"/>
          </a:p>
          <a:p>
            <a:pPr marL="514350" indent="-514350">
              <a:buFont typeface="Wingdings" panose="05000000000000000000" pitchFamily="2" charset="2"/>
              <a:buChar char="q"/>
            </a:pPr>
            <a:r>
              <a:rPr lang="en-US" sz="2800" dirty="0" smtClean="0"/>
              <a:t>A case study: My Experience on Policy Implementation at LG</a:t>
            </a:r>
          </a:p>
          <a:p>
            <a:pPr marL="285750" indent="-285750">
              <a:buFont typeface="Wingdings" panose="05000000000000000000" pitchFamily="2" charset="2"/>
              <a:buChar char="q"/>
            </a:pPr>
            <a:endParaRPr lang="en-US" sz="2800" dirty="0"/>
          </a:p>
          <a:p>
            <a:pPr marL="285750" indent="-285750">
              <a:buFont typeface="Wingdings" panose="05000000000000000000" pitchFamily="2" charset="2"/>
              <a:buChar char="q"/>
            </a:pPr>
            <a:r>
              <a:rPr lang="en-US" sz="2800" dirty="0" smtClean="0"/>
              <a:t>  Conclusion</a:t>
            </a:r>
            <a:endParaRPr lang="en-US" sz="2800" dirty="0"/>
          </a:p>
        </p:txBody>
      </p:sp>
      <p:sp>
        <p:nvSpPr>
          <p:cNvPr id="7" name="Slide Number Placeholder 6"/>
          <p:cNvSpPr>
            <a:spLocks noGrp="1"/>
          </p:cNvSpPr>
          <p:nvPr>
            <p:ph type="sldNum" sz="quarter" idx="12"/>
          </p:nvPr>
        </p:nvSpPr>
        <p:spPr/>
        <p:txBody>
          <a:bodyPr/>
          <a:lstStyle/>
          <a:p>
            <a:fld id="{6D1FCECF-EA6A-4266-BDAF-C604E4575066}" type="slidenum">
              <a:rPr lang="en-US" smtClean="0"/>
              <a:t>2</a:t>
            </a:fld>
            <a:endParaRPr lang="en-US" sz="1600" dirty="0"/>
          </a:p>
        </p:txBody>
      </p:sp>
    </p:spTree>
    <p:extLst>
      <p:ext uri="{BB962C8B-B14F-4D97-AF65-F5344CB8AC3E}">
        <p14:creationId xmlns:p14="http://schemas.microsoft.com/office/powerpoint/2010/main" val="29474340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25730" y="91440"/>
            <a:ext cx="11590020" cy="954107"/>
          </a:xfrm>
          <a:prstGeom prst="rect">
            <a:avLst/>
          </a:prstGeom>
          <a:solidFill>
            <a:srgbClr val="FFFF00"/>
          </a:solidFill>
        </p:spPr>
        <p:txBody>
          <a:bodyPr wrap="square" rtlCol="0">
            <a:spAutoFit/>
          </a:bodyPr>
          <a:lstStyle/>
          <a:p>
            <a:r>
              <a:rPr lang="en-US" sz="3200" b="1" dirty="0" smtClean="0"/>
              <a:t>References </a:t>
            </a:r>
          </a:p>
          <a:p>
            <a:r>
              <a:rPr lang="en-US" sz="2400" dirty="0" smtClean="0"/>
              <a:t>	</a:t>
            </a:r>
            <a:endParaRPr lang="en-US" sz="2400" dirty="0"/>
          </a:p>
        </p:txBody>
      </p:sp>
      <p:sp>
        <p:nvSpPr>
          <p:cNvPr id="2" name="Slide Number Placeholder 1"/>
          <p:cNvSpPr>
            <a:spLocks noGrp="1"/>
          </p:cNvSpPr>
          <p:nvPr>
            <p:ph type="sldNum" sz="quarter" idx="12"/>
          </p:nvPr>
        </p:nvSpPr>
        <p:spPr/>
        <p:txBody>
          <a:bodyPr/>
          <a:lstStyle/>
          <a:p>
            <a:fld id="{6D1FCECF-EA6A-4266-BDAF-C604E4575066}" type="slidenum">
              <a:rPr lang="en-US" smtClean="0"/>
              <a:t>20</a:t>
            </a:fld>
            <a:endParaRPr lang="en-US"/>
          </a:p>
        </p:txBody>
      </p:sp>
      <p:sp>
        <p:nvSpPr>
          <p:cNvPr id="4" name="TextBox 3"/>
          <p:cNvSpPr txBox="1"/>
          <p:nvPr/>
        </p:nvSpPr>
        <p:spPr>
          <a:xfrm>
            <a:off x="125730" y="1154430"/>
            <a:ext cx="11870652" cy="5632311"/>
          </a:xfrm>
          <a:prstGeom prst="rect">
            <a:avLst/>
          </a:prstGeom>
          <a:noFill/>
        </p:spPr>
        <p:txBody>
          <a:bodyPr wrap="square" rtlCol="0">
            <a:spAutoFit/>
          </a:bodyPr>
          <a:lstStyle/>
          <a:p>
            <a:pPr marL="285750" indent="-285750">
              <a:buFontTx/>
              <a:buChar char="-"/>
            </a:pPr>
            <a:r>
              <a:rPr lang="en-US" b="1" i="1" dirty="0" smtClean="0"/>
              <a:t>The 2008 Constitution of Myanmar</a:t>
            </a:r>
            <a:r>
              <a:rPr lang="en-US" dirty="0" smtClean="0"/>
              <a:t>, </a:t>
            </a:r>
            <a:r>
              <a:rPr lang="en-US" dirty="0" smtClean="0">
                <a:hlinkClick r:id="rId3"/>
              </a:rPr>
              <a:t>https://docs.google.com/viewer?a=v&amp;pid=forums&amp;srcid=MTYyMzAyNDEwMDM5MjQ1MDg2NzQBMDAwOTcxMDU3MDY3MDM5NTg4ODcBUk1yNWw5c0RabG9KATAuMQEBdjI</a:t>
            </a:r>
            <a:endParaRPr lang="en-US" dirty="0" smtClean="0"/>
          </a:p>
          <a:p>
            <a:pPr marL="285750" indent="-285750">
              <a:buFontTx/>
              <a:buChar char="-"/>
            </a:pPr>
            <a:endParaRPr lang="en-US" dirty="0" smtClean="0"/>
          </a:p>
          <a:p>
            <a:pPr marL="342900" indent="-342900" defTabSz="287338">
              <a:buFontTx/>
              <a:buChar char="-"/>
            </a:pPr>
            <a:r>
              <a:rPr lang="en-US" b="1" i="1" dirty="0" smtClean="0"/>
              <a:t>State </a:t>
            </a:r>
            <a:r>
              <a:rPr lang="en-US" b="1" i="1" dirty="0"/>
              <a:t>and Region Governments in Myanmar (Research Report,2013</a:t>
            </a:r>
            <a:r>
              <a:rPr lang="en-US" b="1" i="1" dirty="0" smtClean="0"/>
              <a:t>).</a:t>
            </a:r>
          </a:p>
          <a:p>
            <a:pPr defTabSz="287338"/>
            <a:r>
              <a:rPr lang="en-US" b="1" i="1" dirty="0"/>
              <a:t>	</a:t>
            </a:r>
            <a:r>
              <a:rPr lang="en-US" u="sng" dirty="0" smtClean="0">
                <a:solidFill>
                  <a:srgbClr val="0070C0"/>
                </a:solidFill>
              </a:rPr>
              <a:t>http</a:t>
            </a:r>
            <a:r>
              <a:rPr lang="en-US" u="sng" dirty="0">
                <a:solidFill>
                  <a:srgbClr val="0070C0"/>
                </a:solidFill>
              </a:rPr>
              <a:t>://</a:t>
            </a:r>
            <a:r>
              <a:rPr lang="en-US" u="sng" dirty="0" smtClean="0">
                <a:solidFill>
                  <a:srgbClr val="0070C0"/>
                </a:solidFill>
              </a:rPr>
              <a:t>asiafoundation.org/resources/pdfs/StateandRegionGovernmentsinMyanmarCESDTAF.PDF</a:t>
            </a:r>
            <a:r>
              <a:rPr lang="en-US" dirty="0" smtClean="0">
                <a:solidFill>
                  <a:srgbClr val="0070C0"/>
                </a:solidFill>
              </a:rPr>
              <a:t> </a:t>
            </a:r>
          </a:p>
          <a:p>
            <a:pPr defTabSz="287338"/>
            <a:endParaRPr lang="en-US" dirty="0"/>
          </a:p>
          <a:p>
            <a:pPr marL="342900" indent="-342900" defTabSz="287338">
              <a:buFontTx/>
              <a:buChar char="-"/>
            </a:pPr>
            <a:r>
              <a:rPr lang="en-US" b="1" i="1" dirty="0" smtClean="0"/>
              <a:t>Mapping </a:t>
            </a:r>
            <a:r>
              <a:rPr lang="en-US" b="1" i="1" dirty="0"/>
              <a:t>the State of Local Governance in Myanmar - UNDP Myanmar 2015</a:t>
            </a:r>
            <a:r>
              <a:rPr lang="en-US" b="1" dirty="0"/>
              <a:t> (Research Report, 2015</a:t>
            </a:r>
            <a:r>
              <a:rPr lang="en-US" b="1" dirty="0" smtClean="0"/>
              <a:t>)</a:t>
            </a:r>
            <a:r>
              <a:rPr lang="en-US" dirty="0" smtClean="0"/>
              <a:t>.</a:t>
            </a:r>
          </a:p>
          <a:p>
            <a:pPr defTabSz="287338"/>
            <a:r>
              <a:rPr lang="en-US" dirty="0" smtClean="0"/>
              <a:t>	</a:t>
            </a:r>
            <a:r>
              <a:rPr lang="en-US" dirty="0" smtClean="0">
                <a:hlinkClick r:id="rId4"/>
              </a:rPr>
              <a:t>http://www.undp.org/content/dam/myanmar/docs/Publications/PovRedu/Local%20Govern</a:t>
            </a:r>
            <a:endParaRPr lang="en-US" dirty="0" smtClean="0"/>
          </a:p>
          <a:p>
            <a:pPr defTabSz="287338"/>
            <a:r>
              <a:rPr lang="en-US" dirty="0" smtClean="0"/>
              <a:t>	</a:t>
            </a:r>
            <a:r>
              <a:rPr lang="en-US" u="sng" dirty="0" smtClean="0">
                <a:solidFill>
                  <a:srgbClr val="0070C0"/>
                </a:solidFill>
              </a:rPr>
              <a:t>ance%20Mapping/UNDP_MM_%20Local_Governance_Mapping_in_Myanmar_Background	_and_Methodology.pdf</a:t>
            </a:r>
          </a:p>
          <a:p>
            <a:pPr defTabSz="287338"/>
            <a:r>
              <a:rPr lang="en-US" dirty="0"/>
              <a:t> </a:t>
            </a:r>
            <a:r>
              <a:rPr lang="en-US" dirty="0" smtClean="0"/>
              <a:t>      </a:t>
            </a:r>
          </a:p>
          <a:p>
            <a:pPr marL="342900" indent="-342900" defTabSz="287338">
              <a:buFontTx/>
              <a:buChar char="-"/>
            </a:pPr>
            <a:r>
              <a:rPr lang="en-US" b="1" i="1" dirty="0" smtClean="0"/>
              <a:t>Administering </a:t>
            </a:r>
            <a:r>
              <a:rPr lang="en-US" b="1" i="1" dirty="0"/>
              <a:t>the State in Myanmar: An Overview of the General Administration Department </a:t>
            </a:r>
            <a:r>
              <a:rPr lang="en-US" b="1" dirty="0"/>
              <a:t>(Discussion Paper </a:t>
            </a:r>
            <a:r>
              <a:rPr lang="en-US" b="1" dirty="0" smtClean="0"/>
              <a:t>6, 2013)</a:t>
            </a:r>
            <a:endParaRPr lang="en-US" dirty="0"/>
          </a:p>
          <a:p>
            <a:pPr defTabSz="287338"/>
            <a:r>
              <a:rPr lang="en-US" dirty="0" smtClean="0"/>
              <a:t>	</a:t>
            </a:r>
            <a:r>
              <a:rPr lang="en-US" u="sng" dirty="0" smtClean="0">
                <a:solidFill>
                  <a:srgbClr val="0070C0"/>
                </a:solidFill>
              </a:rPr>
              <a:t>https://asiafoundation.org/resources/pdfs/GADEnglish.pdf</a:t>
            </a:r>
            <a:r>
              <a:rPr lang="en-US" dirty="0" smtClean="0">
                <a:solidFill>
                  <a:srgbClr val="0070C0"/>
                </a:solidFill>
              </a:rPr>
              <a:t> </a:t>
            </a:r>
          </a:p>
          <a:p>
            <a:pPr defTabSz="287338"/>
            <a:endParaRPr lang="en-US" dirty="0" smtClean="0"/>
          </a:p>
          <a:p>
            <a:pPr marL="342900" indent="-342900" defTabSz="287338">
              <a:buFontTx/>
              <a:buChar char="-"/>
            </a:pPr>
            <a:r>
              <a:rPr lang="en-US" b="1" i="1" dirty="0" smtClean="0"/>
              <a:t>THE </a:t>
            </a:r>
            <a:r>
              <a:rPr lang="en-US" b="1" i="1" dirty="0"/>
              <a:t>WARD OR VILLAGE TRACT ADMINISTRATION LAW (2012). </a:t>
            </a:r>
            <a:r>
              <a:rPr lang="en-US" u="sng" dirty="0" smtClean="0">
                <a:solidFill>
                  <a:srgbClr val="0070C0"/>
                </a:solidFill>
              </a:rPr>
              <a:t>http</a:t>
            </a:r>
            <a:r>
              <a:rPr lang="en-US" u="sng" dirty="0">
                <a:solidFill>
                  <a:srgbClr val="0070C0"/>
                </a:solidFill>
              </a:rPr>
              <a:t>://</a:t>
            </a:r>
            <a:r>
              <a:rPr lang="en-US" u="sng" dirty="0" smtClean="0">
                <a:solidFill>
                  <a:srgbClr val="0070C0"/>
                </a:solidFill>
              </a:rPr>
              <a:t>www.altsean.org/Docs/Laws/Ward%20or%20Village-tract%20Administration% </a:t>
            </a:r>
          </a:p>
          <a:p>
            <a:pPr defTabSz="287338"/>
            <a:r>
              <a:rPr lang="en-US" dirty="0" smtClean="0">
                <a:solidFill>
                  <a:srgbClr val="0070C0"/>
                </a:solidFill>
              </a:rPr>
              <a:t>	</a:t>
            </a:r>
            <a:r>
              <a:rPr lang="en-US" u="sng" dirty="0" smtClean="0">
                <a:solidFill>
                  <a:srgbClr val="0070C0"/>
                </a:solidFill>
              </a:rPr>
              <a:t>20Law.pdf</a:t>
            </a:r>
            <a:endParaRPr lang="en-US" u="sng" dirty="0">
              <a:solidFill>
                <a:srgbClr val="0070C0"/>
              </a:solidFill>
            </a:endParaRPr>
          </a:p>
          <a:p>
            <a:pPr marL="285750" indent="-285750">
              <a:buFontTx/>
              <a:buChar char="-"/>
            </a:pPr>
            <a:r>
              <a:rPr lang="en-US" b="1" i="1" dirty="0" smtClean="0"/>
              <a:t>Country Programme Action Plan in Myanmar (2013-2015)</a:t>
            </a:r>
            <a:r>
              <a:rPr lang="en-US" dirty="0" smtClean="0"/>
              <a:t>, </a:t>
            </a:r>
          </a:p>
          <a:p>
            <a:r>
              <a:rPr lang="en-US" dirty="0" smtClean="0">
                <a:solidFill>
                  <a:srgbClr val="0070C0"/>
                </a:solidFill>
              </a:rPr>
              <a:t>      http://www.mm.undp.org/content/dam/myanmar/docs/Documents/UNDP_MM_CPAP_%20JULY%202013.pdf</a:t>
            </a:r>
            <a:endParaRPr lang="en-US" u="sng" dirty="0">
              <a:solidFill>
                <a:srgbClr val="0070C0"/>
              </a:solidFill>
            </a:endParaRPr>
          </a:p>
        </p:txBody>
      </p:sp>
    </p:spTree>
    <p:extLst>
      <p:ext uri="{BB962C8B-B14F-4D97-AF65-F5344CB8AC3E}">
        <p14:creationId xmlns:p14="http://schemas.microsoft.com/office/powerpoint/2010/main" val="30093476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3380" y="628650"/>
            <a:ext cx="11590020" cy="1692771"/>
          </a:xfrm>
          <a:prstGeom prst="rect">
            <a:avLst/>
          </a:prstGeom>
          <a:noFill/>
        </p:spPr>
        <p:txBody>
          <a:bodyPr wrap="square" rtlCol="0">
            <a:spAutoFit/>
          </a:bodyPr>
          <a:lstStyle/>
          <a:p>
            <a:r>
              <a:rPr lang="en-US" sz="8000" b="1" i="1" dirty="0" smtClean="0">
                <a:latin typeface="French Script MT" panose="03020402040607040605" pitchFamily="66" charset="0"/>
              </a:rPr>
              <a:t>Thank you so much for your time</a:t>
            </a:r>
            <a:endParaRPr lang="en-US" sz="8000" i="1" dirty="0" smtClean="0">
              <a:latin typeface="French Script MT" panose="03020402040607040605" pitchFamily="66" charset="0"/>
            </a:endParaRPr>
          </a:p>
          <a:p>
            <a:r>
              <a:rPr lang="en-US" sz="2400" dirty="0" smtClean="0"/>
              <a:t>	</a:t>
            </a:r>
            <a:endParaRPr lang="en-US" sz="2400" dirty="0"/>
          </a:p>
        </p:txBody>
      </p:sp>
      <p:sp>
        <p:nvSpPr>
          <p:cNvPr id="3" name="TextBox 2"/>
          <p:cNvSpPr txBox="1"/>
          <p:nvPr/>
        </p:nvSpPr>
        <p:spPr>
          <a:xfrm>
            <a:off x="285750" y="2960370"/>
            <a:ext cx="11677650" cy="738664"/>
          </a:xfrm>
          <a:prstGeom prst="rect">
            <a:avLst/>
          </a:prstGeom>
          <a:solidFill>
            <a:srgbClr val="00B050"/>
          </a:solidFill>
        </p:spPr>
        <p:txBody>
          <a:bodyPr wrap="square" rtlCol="0">
            <a:spAutoFit/>
          </a:bodyPr>
          <a:lstStyle/>
          <a:p>
            <a:r>
              <a:rPr lang="en-US" sz="4200" b="1" dirty="0" smtClean="0">
                <a:solidFill>
                  <a:srgbClr val="FFFF00"/>
                </a:solidFill>
                <a:latin typeface="Candara" panose="020E0502030303020204" pitchFamily="34" charset="0"/>
              </a:rPr>
              <a:t>Warmly Welcome your Questions and Comments</a:t>
            </a:r>
            <a:endParaRPr lang="en-US" sz="4200" dirty="0">
              <a:solidFill>
                <a:srgbClr val="FFFF00"/>
              </a:solidFill>
              <a:latin typeface="Candara" panose="020E0502030303020204" pitchFamily="34" charset="0"/>
            </a:endParaRPr>
          </a:p>
        </p:txBody>
      </p:sp>
      <p:sp>
        <p:nvSpPr>
          <p:cNvPr id="2" name="Slide Number Placeholder 1"/>
          <p:cNvSpPr>
            <a:spLocks noGrp="1"/>
          </p:cNvSpPr>
          <p:nvPr>
            <p:ph type="sldNum" sz="quarter" idx="12"/>
          </p:nvPr>
        </p:nvSpPr>
        <p:spPr/>
        <p:txBody>
          <a:bodyPr/>
          <a:lstStyle/>
          <a:p>
            <a:fld id="{6D1FCECF-EA6A-4266-BDAF-C604E4575066}" type="slidenum">
              <a:rPr lang="en-US" smtClean="0"/>
              <a:t>21</a:t>
            </a:fld>
            <a:endParaRPr lang="en-US"/>
          </a:p>
        </p:txBody>
      </p:sp>
    </p:spTree>
    <p:extLst>
      <p:ext uri="{BB962C8B-B14F-4D97-AF65-F5344CB8AC3E}">
        <p14:creationId xmlns:p14="http://schemas.microsoft.com/office/powerpoint/2010/main" val="244511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1" y="120842"/>
            <a:ext cx="4400550" cy="565150"/>
          </a:xfrm>
          <a:solidFill>
            <a:srgbClr val="FFFF00"/>
          </a:solidFill>
        </p:spPr>
        <p:txBody>
          <a:bodyPr>
            <a:noAutofit/>
          </a:bodyPr>
          <a:lstStyle/>
          <a:p>
            <a:r>
              <a:rPr lang="en-US" sz="3600" dirty="0" smtClean="0">
                <a:latin typeface="Book Antiqua" panose="02040602050305030304" pitchFamily="18" charset="0"/>
              </a:rPr>
              <a:t>Geo &amp; Demographic</a:t>
            </a:r>
            <a:endParaRPr lang="en-US" sz="3600" dirty="0">
              <a:latin typeface="Book Antiqua" panose="02040602050305030304" pitchFamily="18" charset="0"/>
            </a:endParaRPr>
          </a:p>
        </p:txBody>
      </p:sp>
      <p:pic>
        <p:nvPicPr>
          <p:cNvPr id="1028" name="Picture 4" descr="http://voyagevixens.com/wp-content/uploads/2015/05/Myanmar-Map--e143154372073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 y="685992"/>
            <a:ext cx="6065388" cy="6091998"/>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noGrp="1"/>
          </p:cNvSpPr>
          <p:nvPr/>
        </p:nvSpPr>
        <p:spPr>
          <a:xfrm>
            <a:off x="6334621" y="414847"/>
            <a:ext cx="5529719" cy="6245860"/>
          </a:xfrm>
          <a:prstGeom prst="rect">
            <a:avLst/>
          </a:prstGeom>
        </p:spPr>
        <p:txBody>
          <a:bodyPr vert="horz" lIns="91440" tIns="45720" rIns="91440" bIns="45720" rtlCol="0" anchor="t">
            <a:normAutofit fontScale="6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defTabSz="914400">
              <a:spcBef>
                <a:spcPct val="20000"/>
              </a:spcBef>
              <a:buFont typeface="Wingdings" panose="05000000000000000000" pitchFamily="2" charset="2"/>
              <a:buChar char="q"/>
            </a:pPr>
            <a:r>
              <a:rPr lang="en-US" sz="2800" dirty="0">
                <a:solidFill>
                  <a:schemeClr val="tx1"/>
                </a:solidFill>
                <a:latin typeface="Times New Roman" panose="02020603050405020304" pitchFamily="18" charset="0"/>
                <a:cs typeface="Times New Roman" panose="02020603050405020304" pitchFamily="18" charset="0"/>
              </a:rPr>
              <a:t>Total area             - 676,578 </a:t>
            </a:r>
            <a:r>
              <a:rPr lang="en-US" sz="2800" dirty="0" smtClean="0">
                <a:solidFill>
                  <a:schemeClr val="tx1"/>
                </a:solidFill>
                <a:latin typeface="Times New Roman" panose="02020603050405020304" pitchFamily="18" charset="0"/>
                <a:cs typeface="Times New Roman" panose="02020603050405020304" pitchFamily="18" charset="0"/>
              </a:rPr>
              <a:t>km</a:t>
            </a:r>
            <a:r>
              <a:rPr lang="en-US" dirty="0" smtClean="0">
                <a:latin typeface="Times New Roman" panose="02020603050405020304" pitchFamily="18" charset="0"/>
                <a:cs typeface="Times New Roman" panose="02020603050405020304" pitchFamily="18" charset="0"/>
              </a:rPr>
              <a:t> </a:t>
            </a:r>
          </a:p>
          <a:p>
            <a:pPr marL="0" indent="0" defTabSz="914400">
              <a:spcBef>
                <a:spcPct val="20000"/>
              </a:spcBef>
              <a:buNone/>
            </a:pPr>
            <a:r>
              <a:rPr lang="en-US" dirty="0" smtClean="0">
                <a:latin typeface="Times New Roman" panose="02020603050405020304" pitchFamily="18" charset="0"/>
                <a:cs typeface="Times New Roman" panose="02020603050405020304" pitchFamily="18" charset="0"/>
              </a:rPr>
              <a:t>                                       (2</a:t>
            </a:r>
            <a:r>
              <a:rPr lang="en-US" baseline="30000" dirty="0" smtClean="0">
                <a:latin typeface="Times New Roman" panose="02020603050405020304" pitchFamily="18" charset="0"/>
                <a:cs typeface="Times New Roman" panose="02020603050405020304" pitchFamily="18" charset="0"/>
              </a:rPr>
              <a:t>nd</a:t>
            </a:r>
            <a:r>
              <a:rPr lang="en-US" dirty="0" smtClean="0">
                <a:latin typeface="Times New Roman" panose="02020603050405020304" pitchFamily="18" charset="0"/>
                <a:cs typeface="Times New Roman" panose="02020603050405020304" pitchFamily="18" charset="0"/>
              </a:rPr>
              <a:t> Largest Country after </a:t>
            </a:r>
          </a:p>
          <a:p>
            <a:pPr marL="0" indent="0" defTabSz="914400">
              <a:spcBef>
                <a:spcPct val="20000"/>
              </a:spcBef>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Indonesia in Southeast Asia)</a:t>
            </a:r>
            <a:endParaRPr lang="en-US" sz="2800" dirty="0" smtClean="0">
              <a:solidFill>
                <a:schemeClr val="tx1"/>
              </a:solidFill>
              <a:latin typeface="Times New Roman" panose="02020603050405020304" pitchFamily="18" charset="0"/>
              <a:cs typeface="Times New Roman" panose="02020603050405020304" pitchFamily="18" charset="0"/>
            </a:endParaRPr>
          </a:p>
          <a:p>
            <a:pPr marL="457200" indent="-457200" defTabSz="914400">
              <a:spcBef>
                <a:spcPct val="20000"/>
              </a:spcBef>
              <a:buFont typeface="Wingdings" panose="05000000000000000000" pitchFamily="2" charset="2"/>
              <a:buChar char="q"/>
            </a:pPr>
            <a:r>
              <a:rPr lang="en-US" sz="2800" dirty="0" smtClean="0">
                <a:solidFill>
                  <a:schemeClr val="tx1"/>
                </a:solidFill>
                <a:latin typeface="Times New Roman" panose="02020603050405020304" pitchFamily="18" charset="0"/>
                <a:cs typeface="Times New Roman" panose="02020603050405020304" pitchFamily="18" charset="0"/>
              </a:rPr>
              <a:t>Population            </a:t>
            </a:r>
            <a:r>
              <a:rPr lang="en-US" sz="2800" dirty="0">
                <a:solidFill>
                  <a:schemeClr val="tx1"/>
                </a:solidFill>
                <a:latin typeface="Times New Roman" panose="02020603050405020304" pitchFamily="18" charset="0"/>
                <a:cs typeface="Times New Roman" panose="02020603050405020304" pitchFamily="18" charset="0"/>
              </a:rPr>
              <a:t>- 51.42 million (2014 </a:t>
            </a:r>
            <a:r>
              <a:rPr lang="en-US" sz="2800" dirty="0" smtClean="0">
                <a:solidFill>
                  <a:schemeClr val="tx1"/>
                </a:solidFill>
                <a:latin typeface="Times New Roman" panose="02020603050405020304" pitchFamily="18" charset="0"/>
                <a:cs typeface="Times New Roman" panose="02020603050405020304" pitchFamily="18" charset="0"/>
              </a:rPr>
              <a:t>census</a:t>
            </a:r>
            <a:r>
              <a:rPr lang="en-US" sz="2800" dirty="0">
                <a:solidFill>
                  <a:schemeClr val="tx1"/>
                </a:solidFill>
                <a:latin typeface="Times New Roman" panose="02020603050405020304" pitchFamily="18" charset="0"/>
                <a:cs typeface="Times New Roman" panose="02020603050405020304" pitchFamily="18" charset="0"/>
              </a:rPr>
              <a:t>)</a:t>
            </a:r>
          </a:p>
          <a:p>
            <a:pPr marL="457200" indent="-457200" defTabSz="914400">
              <a:spcBef>
                <a:spcPct val="20000"/>
              </a:spcBef>
              <a:buFont typeface="Wingdings" panose="05000000000000000000" pitchFamily="2" charset="2"/>
              <a:buChar char="q"/>
            </a:pPr>
            <a:r>
              <a:rPr lang="en-US" sz="2800" dirty="0" smtClean="0">
                <a:solidFill>
                  <a:schemeClr val="tx1"/>
                </a:solidFill>
                <a:latin typeface="Times New Roman" panose="02020603050405020304" pitchFamily="18" charset="0"/>
                <a:cs typeface="Times New Roman" panose="02020603050405020304" pitchFamily="18" charset="0"/>
              </a:rPr>
              <a:t>Independent </a:t>
            </a:r>
            <a:r>
              <a:rPr lang="en-US" sz="2800" dirty="0">
                <a:solidFill>
                  <a:schemeClr val="tx1"/>
                </a:solidFill>
                <a:latin typeface="Times New Roman" panose="02020603050405020304" pitchFamily="18" charset="0"/>
                <a:cs typeface="Times New Roman" panose="02020603050405020304" pitchFamily="18" charset="0"/>
              </a:rPr>
              <a:t>Day </a:t>
            </a:r>
            <a:r>
              <a:rPr lang="en-US" sz="2800" dirty="0" smtClean="0">
                <a:solidFill>
                  <a:schemeClr val="tx1"/>
                </a:solidFill>
                <a:latin typeface="Times New Roman" panose="02020603050405020304" pitchFamily="18" charset="0"/>
                <a:cs typeface="Times New Roman" panose="02020603050405020304" pitchFamily="18" charset="0"/>
              </a:rPr>
              <a:t> - </a:t>
            </a:r>
            <a:r>
              <a:rPr lang="en-US" sz="2800" dirty="0" smtClean="0">
                <a:solidFill>
                  <a:schemeClr val="tx1"/>
                </a:solidFill>
                <a:latin typeface="Times New Roman" panose="02020603050405020304" pitchFamily="18" charset="0"/>
                <a:cs typeface="Times New Roman" panose="02020603050405020304" pitchFamily="18" charset="0"/>
              </a:rPr>
              <a:t>Jan 4,1948</a:t>
            </a:r>
            <a:endParaRPr lang="en-US" sz="2800" dirty="0">
              <a:solidFill>
                <a:schemeClr val="tx1"/>
              </a:solidFill>
              <a:latin typeface="Times New Roman" panose="02020603050405020304" pitchFamily="18" charset="0"/>
              <a:cs typeface="Times New Roman" panose="02020603050405020304" pitchFamily="18" charset="0"/>
            </a:endParaRPr>
          </a:p>
          <a:p>
            <a:pPr marL="457200" indent="-457200" defTabSz="914400">
              <a:spcBef>
                <a:spcPct val="20000"/>
              </a:spcBef>
              <a:buFont typeface="Wingdings" panose="05000000000000000000" pitchFamily="2" charset="2"/>
              <a:buChar char="q"/>
            </a:pPr>
            <a:r>
              <a:rPr lang="en-US" sz="2800" dirty="0">
                <a:solidFill>
                  <a:schemeClr val="tx1"/>
                </a:solidFill>
                <a:latin typeface="Times New Roman" panose="02020603050405020304" pitchFamily="18" charset="0"/>
                <a:cs typeface="Times New Roman" panose="02020603050405020304" pitchFamily="18" charset="0"/>
              </a:rPr>
              <a:t>GDP  ( billions)    - USD </a:t>
            </a:r>
            <a:r>
              <a:rPr lang="en-US" sz="2800" dirty="0" smtClean="0">
                <a:solidFill>
                  <a:schemeClr val="tx1"/>
                </a:solidFill>
                <a:latin typeface="Times New Roman" panose="02020603050405020304" pitchFamily="18" charset="0"/>
                <a:cs typeface="Times New Roman" panose="02020603050405020304" pitchFamily="18" charset="0"/>
              </a:rPr>
              <a:t>59.44 </a:t>
            </a:r>
            <a:r>
              <a:rPr lang="en-US" sz="2800" dirty="0">
                <a:solidFill>
                  <a:schemeClr val="tx1"/>
                </a:solidFill>
                <a:latin typeface="Times New Roman" panose="02020603050405020304" pitchFamily="18" charset="0"/>
                <a:cs typeface="Times New Roman" panose="02020603050405020304" pitchFamily="18" charset="0"/>
              </a:rPr>
              <a:t>(</a:t>
            </a:r>
            <a:r>
              <a:rPr lang="en-US" sz="2800" dirty="0" smtClean="0">
                <a:solidFill>
                  <a:schemeClr val="tx1"/>
                </a:solidFill>
                <a:latin typeface="Times New Roman" panose="02020603050405020304" pitchFamily="18" charset="0"/>
                <a:cs typeface="Times New Roman" panose="02020603050405020304" pitchFamily="18" charset="0"/>
              </a:rPr>
              <a:t>2012)</a:t>
            </a:r>
          </a:p>
          <a:p>
            <a:pPr marL="457200" indent="-457200" defTabSz="914400">
              <a:spcBef>
                <a:spcPct val="20000"/>
              </a:spcBef>
              <a:buFont typeface="Wingdings" panose="05000000000000000000" pitchFamily="2" charset="2"/>
              <a:buChar char="q"/>
            </a:pPr>
            <a:r>
              <a:rPr lang="en-US" sz="2800" dirty="0" smtClean="0">
                <a:solidFill>
                  <a:schemeClr val="tx1"/>
                </a:solidFill>
                <a:latin typeface="Times New Roman" panose="02020603050405020304" pitchFamily="18" charset="0"/>
                <a:cs typeface="Times New Roman" panose="02020603050405020304" pitchFamily="18" charset="0"/>
              </a:rPr>
              <a:t>GDP </a:t>
            </a:r>
            <a:r>
              <a:rPr lang="en-US" sz="2800" dirty="0">
                <a:solidFill>
                  <a:schemeClr val="tx1"/>
                </a:solidFill>
                <a:latin typeface="Times New Roman" panose="02020603050405020304" pitchFamily="18" charset="0"/>
                <a:cs typeface="Times New Roman" panose="02020603050405020304" pitchFamily="18" charset="0"/>
              </a:rPr>
              <a:t>per capita   </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 USD </a:t>
            </a:r>
            <a:r>
              <a:rPr lang="en-US" sz="2800" dirty="0" smtClean="0">
                <a:solidFill>
                  <a:schemeClr val="tx1"/>
                </a:solidFill>
                <a:latin typeface="Times New Roman" panose="02020603050405020304" pitchFamily="18" charset="0"/>
                <a:cs typeface="Times New Roman" panose="02020603050405020304" pitchFamily="18" charset="0"/>
              </a:rPr>
              <a:t>1125 (2012)</a:t>
            </a:r>
            <a:endParaRPr lang="en-US" sz="2800" dirty="0">
              <a:solidFill>
                <a:schemeClr val="tx1"/>
              </a:solidFill>
              <a:latin typeface="Times New Roman" panose="02020603050405020304" pitchFamily="18" charset="0"/>
              <a:cs typeface="Times New Roman" panose="02020603050405020304" pitchFamily="18" charset="0"/>
            </a:endParaRPr>
          </a:p>
          <a:p>
            <a:pPr marL="457200" indent="-457200" defTabSz="914400">
              <a:spcBef>
                <a:spcPct val="20000"/>
              </a:spcBef>
              <a:buFont typeface="Wingdings" panose="05000000000000000000" pitchFamily="2" charset="2"/>
              <a:buChar char="q"/>
            </a:pPr>
            <a:r>
              <a:rPr lang="en-US" sz="2800" dirty="0">
                <a:solidFill>
                  <a:schemeClr val="tx1"/>
                </a:solidFill>
                <a:latin typeface="Times New Roman" panose="02020603050405020304" pitchFamily="18" charset="0"/>
                <a:cs typeface="Times New Roman" panose="02020603050405020304" pitchFamily="18" charset="0"/>
              </a:rPr>
              <a:t>United Nations     </a:t>
            </a:r>
            <a:r>
              <a:rPr lang="en-US" sz="2800" dirty="0" smtClean="0">
                <a:solidFill>
                  <a:schemeClr val="tx1"/>
                </a:solidFill>
                <a:latin typeface="Times New Roman" panose="02020603050405020304" pitchFamily="18" charset="0"/>
                <a:cs typeface="Times New Roman" panose="02020603050405020304" pitchFamily="18" charset="0"/>
              </a:rPr>
              <a:t> - </a:t>
            </a:r>
            <a:r>
              <a:rPr lang="en-US" sz="2800" dirty="0">
                <a:solidFill>
                  <a:schemeClr val="tx1"/>
                </a:solidFill>
                <a:latin typeface="Times New Roman" panose="02020603050405020304" pitchFamily="18" charset="0"/>
                <a:cs typeface="Times New Roman" panose="02020603050405020304" pitchFamily="18" charset="0"/>
              </a:rPr>
              <a:t>April 19, 1948</a:t>
            </a:r>
          </a:p>
          <a:p>
            <a:pPr marL="457200" indent="-457200" defTabSz="914400">
              <a:spcBef>
                <a:spcPct val="20000"/>
              </a:spcBef>
              <a:buFont typeface="Wingdings" panose="05000000000000000000" pitchFamily="2" charset="2"/>
              <a:buChar char="q"/>
            </a:pPr>
            <a:r>
              <a:rPr lang="en-US" sz="2800" dirty="0" smtClean="0">
                <a:solidFill>
                  <a:schemeClr val="tx1"/>
                </a:solidFill>
                <a:latin typeface="Times New Roman" panose="02020603050405020304" pitchFamily="18" charset="0"/>
                <a:cs typeface="Times New Roman" panose="02020603050405020304" pitchFamily="18" charset="0"/>
              </a:rPr>
              <a:t>ASEAN </a:t>
            </a:r>
            <a:r>
              <a:rPr lang="en-US" sz="2800" dirty="0">
                <a:solidFill>
                  <a:schemeClr val="tx1"/>
                </a:solidFill>
                <a:latin typeface="Times New Roman" panose="02020603050405020304" pitchFamily="18" charset="0"/>
                <a:cs typeface="Times New Roman" panose="02020603050405020304" pitchFamily="18" charset="0"/>
              </a:rPr>
              <a:t>Member  </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July 23, </a:t>
            </a:r>
            <a:r>
              <a:rPr lang="en-US" sz="2800" dirty="0" smtClean="0">
                <a:solidFill>
                  <a:schemeClr val="tx1"/>
                </a:solidFill>
                <a:latin typeface="Times New Roman" panose="02020603050405020304" pitchFamily="18" charset="0"/>
                <a:cs typeface="Times New Roman" panose="02020603050405020304" pitchFamily="18" charset="0"/>
              </a:rPr>
              <a:t>1997</a:t>
            </a:r>
          </a:p>
          <a:p>
            <a:pPr>
              <a:lnSpc>
                <a:spcPct val="170000"/>
              </a:lnSpc>
              <a:spcBef>
                <a:spcPts val="0"/>
              </a:spcBef>
            </a:pPr>
            <a:r>
              <a:rPr lang="en-US" b="1" dirty="0" smtClean="0">
                <a:latin typeface="Times New Roman" panose="02020603050405020304" pitchFamily="18" charset="0"/>
                <a:cs typeface="Times New Roman" panose="02020603050405020304" pitchFamily="18" charset="0"/>
              </a:rPr>
              <a:t>Religious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89.2% Buddhism</a:t>
            </a:r>
          </a:p>
          <a:p>
            <a:pPr marL="0" indent="0">
              <a:lnSpc>
                <a:spcPct val="170000"/>
              </a:lnSpc>
              <a:spcBef>
                <a:spcPts val="0"/>
              </a:spcBef>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Christianity (5.0%),</a:t>
            </a:r>
          </a:p>
          <a:p>
            <a:pPr marL="0" indent="0">
              <a:lnSpc>
                <a:spcPct val="170000"/>
              </a:lnSpc>
              <a:spcBef>
                <a:spcPts val="0"/>
              </a:spcBef>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Islam (3.8%), </a:t>
            </a:r>
          </a:p>
          <a:p>
            <a:pPr marL="0" indent="0">
              <a:lnSpc>
                <a:spcPct val="170000"/>
              </a:lnSpc>
              <a:spcBef>
                <a:spcPts val="0"/>
              </a:spcBef>
              <a:buNone/>
              <a:tabLst>
                <a:tab pos="1435100" algn="l"/>
              </a:tabLst>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Hinduism (0.5%), </a:t>
            </a:r>
          </a:p>
          <a:p>
            <a:pPr marL="0" indent="0">
              <a:lnSpc>
                <a:spcPct val="170000"/>
              </a:lnSpc>
              <a:spcBef>
                <a:spcPts val="0"/>
              </a:spcBef>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Spiritualism (1.2%) and </a:t>
            </a:r>
          </a:p>
          <a:p>
            <a:pPr marL="0" indent="0">
              <a:lnSpc>
                <a:spcPct val="170000"/>
              </a:lnSpc>
              <a:spcBef>
                <a:spcPts val="0"/>
              </a:spcBef>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others (0.2</a:t>
            </a:r>
            <a:r>
              <a:rPr lang="en-US" dirty="0" smtClean="0">
                <a:latin typeface="Times New Roman" panose="02020603050405020304" pitchFamily="18" charset="0"/>
                <a:cs typeface="Times New Roman" panose="02020603050405020304" pitchFamily="18" charset="0"/>
              </a:rPr>
              <a:t>%).</a:t>
            </a:r>
          </a:p>
          <a:p>
            <a:pPr>
              <a:lnSpc>
                <a:spcPct val="170000"/>
              </a:lnSpc>
              <a:spcBef>
                <a:spcPts val="0"/>
              </a:spcBef>
            </a:pPr>
            <a:r>
              <a:rPr lang="en-US" dirty="0">
                <a:latin typeface="Times New Roman" panose="02020603050405020304" pitchFamily="18" charset="0"/>
                <a:cs typeface="Times New Roman" panose="02020603050405020304" pitchFamily="18" charset="0"/>
              </a:rPr>
              <a:t>70% of population are residing in rural Areas</a:t>
            </a:r>
          </a:p>
          <a:p>
            <a:pPr>
              <a:lnSpc>
                <a:spcPct val="170000"/>
              </a:lnSpc>
              <a:spcBef>
                <a:spcPts val="0"/>
              </a:spcBef>
            </a:pPr>
            <a:r>
              <a:rPr lang="en-US" dirty="0">
                <a:latin typeface="Times New Roman" panose="02020603050405020304" pitchFamily="18" charset="0"/>
                <a:cs typeface="Times New Roman" panose="02020603050405020304" pitchFamily="18" charset="0"/>
              </a:rPr>
              <a:t>Over 100 national races (8 major races)</a:t>
            </a:r>
          </a:p>
          <a:p>
            <a:pPr marL="0" indent="0">
              <a:lnSpc>
                <a:spcPct val="170000"/>
              </a:lnSpc>
              <a:spcBef>
                <a:spcPts val="0"/>
              </a:spcBef>
              <a:buNone/>
            </a:pPr>
            <a:endParaRPr lang="en-US" dirty="0">
              <a:latin typeface="Book Antiqua" panose="02040602050305030304" pitchFamily="18" charset="0"/>
            </a:endParaRPr>
          </a:p>
          <a:p>
            <a:pPr marL="457200" indent="-457200" defTabSz="914400">
              <a:spcBef>
                <a:spcPct val="20000"/>
              </a:spcBef>
              <a:buFont typeface="Wingdings" panose="05000000000000000000" pitchFamily="2" charset="2"/>
              <a:buChar char="q"/>
            </a:pPr>
            <a:endParaRPr lang="en-US" sz="2800" dirty="0">
              <a:solidFill>
                <a:schemeClr val="tx1"/>
              </a:solidFill>
              <a:latin typeface="Book Antiqua" panose="02040602050305030304" pitchFamily="18" charset="0"/>
              <a:ea typeface="+mn-ea"/>
              <a:cs typeface="Times New Roman" panose="02020603050405020304" pitchFamily="18" charset="0"/>
            </a:endParaRPr>
          </a:p>
          <a:p>
            <a:pPr lvl="0" defTabSz="914400">
              <a:spcBef>
                <a:spcPct val="20000"/>
              </a:spcBef>
            </a:pPr>
            <a:endParaRPr lang="en-US" sz="2800" dirty="0" smtClean="0">
              <a:solidFill>
                <a:schemeClr val="tx1"/>
              </a:solidFill>
              <a:latin typeface="Book Antiqua" panose="02040602050305030304" pitchFamily="18" charset="0"/>
              <a:ea typeface="+mn-ea"/>
              <a:cs typeface="Times New Roman" panose="02020603050405020304" pitchFamily="18" charset="0"/>
            </a:endParaRPr>
          </a:p>
          <a:p>
            <a:pPr marL="457200" lvl="0" indent="-457200" defTabSz="914400">
              <a:spcBef>
                <a:spcPct val="20000"/>
              </a:spcBef>
              <a:buFont typeface="Wingdings" panose="05000000000000000000" pitchFamily="2" charset="2"/>
              <a:buChar char="q"/>
            </a:pPr>
            <a:endParaRPr lang="en-US" sz="2800" dirty="0">
              <a:solidFill>
                <a:schemeClr val="tx1"/>
              </a:solidFill>
              <a:latin typeface="Book Antiqua" panose="02040602050305030304" pitchFamily="18" charset="0"/>
              <a:ea typeface="+mn-ea"/>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6D1FCECF-EA6A-4266-BDAF-C604E4575066}" type="slidenum">
              <a:rPr lang="en-US" smtClean="0"/>
              <a:t>3</a:t>
            </a:fld>
            <a:endParaRPr lang="en-US"/>
          </a:p>
        </p:txBody>
      </p:sp>
    </p:spTree>
    <p:extLst>
      <p:ext uri="{BB962C8B-B14F-4D97-AF65-F5344CB8AC3E}">
        <p14:creationId xmlns:p14="http://schemas.microsoft.com/office/powerpoint/2010/main" val="91515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30" y="91440"/>
            <a:ext cx="4629150" cy="640996"/>
          </a:xfrm>
          <a:solidFill>
            <a:srgbClr val="FFFF00"/>
          </a:solidFill>
        </p:spPr>
        <p:txBody>
          <a:bodyPr>
            <a:normAutofit/>
          </a:bodyPr>
          <a:lstStyle/>
          <a:p>
            <a:r>
              <a:rPr lang="en-US" sz="2800" b="1" dirty="0" smtClean="0">
                <a:latin typeface="Book Antiqua" panose="02040602050305030304" pitchFamily="18" charset="0"/>
              </a:rPr>
              <a:t>State Structure </a:t>
            </a:r>
            <a:r>
              <a:rPr lang="en-US" sz="2800" b="1" dirty="0" smtClean="0">
                <a:latin typeface="Book Antiqua" panose="02040602050305030304" pitchFamily="18" charset="0"/>
              </a:rPr>
              <a:t>and System </a:t>
            </a:r>
            <a:endParaRPr lang="en-US" sz="2800" b="1" dirty="0">
              <a:latin typeface="Book Antiqua" panose="02040602050305030304" pitchFamily="18" charset="0"/>
            </a:endParaRPr>
          </a:p>
        </p:txBody>
      </p:sp>
      <p:sp>
        <p:nvSpPr>
          <p:cNvPr id="3" name="Content Placeholder 2"/>
          <p:cNvSpPr>
            <a:spLocks noGrp="1"/>
          </p:cNvSpPr>
          <p:nvPr>
            <p:ph idx="1"/>
          </p:nvPr>
        </p:nvSpPr>
        <p:spPr>
          <a:xfrm>
            <a:off x="125730" y="732436"/>
            <a:ext cx="5240586" cy="4389209"/>
          </a:xfrm>
        </p:spPr>
        <p:txBody>
          <a:bodyPr>
            <a:normAutofit/>
          </a:bodyPr>
          <a:lstStyle/>
          <a:p>
            <a:r>
              <a:rPr lang="en-US" sz="2000" dirty="0" smtClean="0">
                <a:latin typeface="Book Antiqua" panose="02040602050305030304" pitchFamily="18" charset="0"/>
              </a:rPr>
              <a:t>Democratic Country (since 2010) </a:t>
            </a:r>
          </a:p>
          <a:p>
            <a:r>
              <a:rPr lang="en-US" sz="2000" dirty="0" smtClean="0">
                <a:latin typeface="Book Antiqua" panose="02040602050305030304" pitchFamily="18" charset="0"/>
              </a:rPr>
              <a:t>Unitary </a:t>
            </a:r>
            <a:r>
              <a:rPr lang="en-US" sz="2000" dirty="0" smtClean="0">
                <a:latin typeface="Book Antiqua" panose="02040602050305030304" pitchFamily="18" charset="0"/>
              </a:rPr>
              <a:t>System and the </a:t>
            </a:r>
            <a:r>
              <a:rPr lang="en-US" sz="2000" dirty="0" smtClean="0">
                <a:solidFill>
                  <a:srgbClr val="FF0000"/>
                </a:solidFill>
                <a:latin typeface="Book Antiqua" panose="02040602050305030304" pitchFamily="18" charset="0"/>
              </a:rPr>
              <a:t>President</a:t>
            </a:r>
            <a:r>
              <a:rPr lang="en-US" sz="2000" dirty="0" smtClean="0">
                <a:latin typeface="Book Antiqua" panose="02040602050305030304" pitchFamily="18" charset="0"/>
              </a:rPr>
              <a:t> is the head of the </a:t>
            </a:r>
            <a:r>
              <a:rPr lang="en-US" sz="2000" dirty="0" smtClean="0">
                <a:latin typeface="Book Antiqua" panose="02040602050305030304" pitchFamily="18" charset="0"/>
              </a:rPr>
              <a:t>State</a:t>
            </a:r>
            <a:endParaRPr lang="en-US" sz="2000" dirty="0">
              <a:latin typeface="Book Antiqua" panose="02040602050305030304" pitchFamily="18" charset="0"/>
            </a:endParaRPr>
          </a:p>
          <a:p>
            <a:r>
              <a:rPr lang="en-US" sz="2000" dirty="0" smtClean="0">
                <a:latin typeface="Book Antiqua" panose="02040602050305030304" pitchFamily="18" charset="0"/>
              </a:rPr>
              <a:t>Two Tires Government: </a:t>
            </a:r>
            <a:endParaRPr lang="en-US" sz="2000" dirty="0" smtClean="0">
              <a:latin typeface="Book Antiqua" panose="02040602050305030304" pitchFamily="18" charset="0"/>
            </a:endParaRPr>
          </a:p>
          <a:p>
            <a:pPr lvl="1"/>
            <a:r>
              <a:rPr lang="en-US" sz="1600" dirty="0" smtClean="0">
                <a:latin typeface="Book Antiqua" panose="02040602050305030304" pitchFamily="18" charset="0"/>
              </a:rPr>
              <a:t> </a:t>
            </a:r>
            <a:r>
              <a:rPr lang="en-US" sz="1600" dirty="0" smtClean="0">
                <a:latin typeface="Book Antiqua" panose="02040602050305030304" pitchFamily="18" charset="0"/>
              </a:rPr>
              <a:t>Central Government and </a:t>
            </a:r>
            <a:r>
              <a:rPr lang="en-US" sz="1600" dirty="0" smtClean="0">
                <a:latin typeface="Book Antiqua" panose="02040602050305030304" pitchFamily="18" charset="0"/>
              </a:rPr>
              <a:t>Local Government</a:t>
            </a:r>
          </a:p>
          <a:p>
            <a:pPr lvl="1"/>
            <a:r>
              <a:rPr lang="en-US" sz="2000" dirty="0" smtClean="0">
                <a:solidFill>
                  <a:srgbClr val="FF0000"/>
                </a:solidFill>
                <a:latin typeface="Book Antiqua" panose="02040602050305030304" pitchFamily="18" charset="0"/>
              </a:rPr>
              <a:t>Chief Minister </a:t>
            </a:r>
            <a:r>
              <a:rPr lang="en-US" sz="2000" dirty="0" smtClean="0">
                <a:latin typeface="Book Antiqua" panose="02040602050305030304" pitchFamily="18" charset="0"/>
              </a:rPr>
              <a:t>is the Head of the Local      </a:t>
            </a:r>
            <a:r>
              <a:rPr lang="en-US" sz="2000" dirty="0" smtClean="0">
                <a:latin typeface="Book Antiqua" panose="02040602050305030304" pitchFamily="18" charset="0"/>
              </a:rPr>
              <a:t>Government </a:t>
            </a:r>
            <a:endParaRPr lang="en-US" sz="2000" dirty="0" smtClean="0">
              <a:latin typeface="Book Antiqua" panose="02040602050305030304" pitchFamily="18" charset="0"/>
            </a:endParaRPr>
          </a:p>
          <a:p>
            <a:pPr lvl="1"/>
            <a:r>
              <a:rPr lang="en-US" sz="2000" dirty="0" smtClean="0">
                <a:solidFill>
                  <a:srgbClr val="FF0000"/>
                </a:solidFill>
                <a:latin typeface="Book Antiqua" panose="02040602050305030304" pitchFamily="18" charset="0"/>
              </a:rPr>
              <a:t>14 </a:t>
            </a:r>
            <a:r>
              <a:rPr lang="en-US" sz="2000" dirty="0" smtClean="0">
                <a:solidFill>
                  <a:srgbClr val="FF0000"/>
                </a:solidFill>
                <a:latin typeface="Book Antiqua" panose="02040602050305030304" pitchFamily="18" charset="0"/>
              </a:rPr>
              <a:t>– Local </a:t>
            </a:r>
            <a:r>
              <a:rPr lang="en-US" sz="2000" dirty="0" smtClean="0">
                <a:solidFill>
                  <a:srgbClr val="FF0000"/>
                </a:solidFill>
                <a:latin typeface="Book Antiqua" panose="02040602050305030304" pitchFamily="18" charset="0"/>
              </a:rPr>
              <a:t>Governments</a:t>
            </a:r>
            <a:endParaRPr lang="en-US" sz="2000" dirty="0">
              <a:latin typeface="Book Antiqua" panose="02040602050305030304" pitchFamily="18" charset="0"/>
            </a:endParaRPr>
          </a:p>
          <a:p>
            <a:r>
              <a:rPr lang="en-US" sz="2000" dirty="0" smtClean="0">
                <a:latin typeface="Book Antiqua" panose="02040602050305030304" pitchFamily="18" charset="0"/>
              </a:rPr>
              <a:t> One Union </a:t>
            </a:r>
            <a:r>
              <a:rPr lang="en-US" sz="2000" dirty="0">
                <a:latin typeface="Book Antiqua" panose="02040602050305030304" pitchFamily="18" charset="0"/>
              </a:rPr>
              <a:t>territory and </a:t>
            </a:r>
            <a:r>
              <a:rPr lang="en-US" sz="2000" dirty="0" smtClean="0">
                <a:latin typeface="Book Antiqua" panose="02040602050305030304" pitchFamily="18" charset="0"/>
              </a:rPr>
              <a:t>capital city: </a:t>
            </a:r>
          </a:p>
          <a:p>
            <a:pPr lvl="1"/>
            <a:r>
              <a:rPr lang="en-US" sz="1600" dirty="0" smtClean="0">
                <a:solidFill>
                  <a:srgbClr val="FF0000"/>
                </a:solidFill>
                <a:latin typeface="Book Antiqua" panose="02040602050305030304" pitchFamily="18" charset="0"/>
              </a:rPr>
              <a:t>Nay </a:t>
            </a:r>
            <a:r>
              <a:rPr lang="en-US" sz="1600" dirty="0" err="1">
                <a:solidFill>
                  <a:srgbClr val="FF0000"/>
                </a:solidFill>
                <a:latin typeface="Book Antiqua" panose="02040602050305030304" pitchFamily="18" charset="0"/>
              </a:rPr>
              <a:t>Pyi</a:t>
            </a:r>
            <a:r>
              <a:rPr lang="en-US" sz="1600" dirty="0">
                <a:solidFill>
                  <a:srgbClr val="FF0000"/>
                </a:solidFill>
                <a:latin typeface="Book Antiqua" panose="02040602050305030304" pitchFamily="18" charset="0"/>
              </a:rPr>
              <a:t> </a:t>
            </a:r>
            <a:r>
              <a:rPr lang="en-US" sz="1600" dirty="0" smtClean="0">
                <a:solidFill>
                  <a:srgbClr val="FF0000"/>
                </a:solidFill>
                <a:latin typeface="Book Antiqua" panose="02040602050305030304" pitchFamily="18" charset="0"/>
              </a:rPr>
              <a:t>Taw</a:t>
            </a:r>
          </a:p>
          <a:p>
            <a:pPr lvl="1"/>
            <a:r>
              <a:rPr lang="en-US" sz="1600" dirty="0" smtClean="0">
                <a:latin typeface="Book Antiqua" panose="02040602050305030304" pitchFamily="18" charset="0"/>
              </a:rPr>
              <a:t>Yangon </a:t>
            </a:r>
            <a:r>
              <a:rPr lang="en-US" sz="1600" dirty="0" smtClean="0">
                <a:latin typeface="Book Antiqua" panose="02040602050305030304" pitchFamily="18" charset="0"/>
              </a:rPr>
              <a:t>is former </a:t>
            </a:r>
            <a:r>
              <a:rPr lang="en-US" sz="1600" dirty="0" smtClean="0">
                <a:latin typeface="Book Antiqua" panose="02040602050305030304" pitchFamily="18" charset="0"/>
              </a:rPr>
              <a:t>Capital</a:t>
            </a:r>
            <a:r>
              <a:rPr lang="en-US" sz="1600" dirty="0">
                <a:latin typeface="Book Antiqua" panose="02040602050305030304" pitchFamily="18" charset="0"/>
              </a:rPr>
              <a:t> </a:t>
            </a:r>
            <a:r>
              <a:rPr lang="en-US" sz="1600" dirty="0" smtClean="0">
                <a:latin typeface="Book Antiqua" panose="02040602050305030304" pitchFamily="18" charset="0"/>
              </a:rPr>
              <a:t>City </a:t>
            </a:r>
            <a:endParaRPr lang="en-US" sz="1600" dirty="0">
              <a:latin typeface="Book Antiqua" panose="02040602050305030304" pitchFamily="18" charset="0"/>
            </a:endParaRPr>
          </a:p>
          <a:p>
            <a:endParaRPr lang="en-US" sz="2000" dirty="0">
              <a:latin typeface="Arial Black" panose="020B0A04020102020204" pitchFamily="34" charset="0"/>
            </a:endParaRPr>
          </a:p>
          <a:p>
            <a:endParaRPr lang="en-US" dirty="0"/>
          </a:p>
        </p:txBody>
      </p:sp>
      <p:pic>
        <p:nvPicPr>
          <p:cNvPr id="1026" name="Picture 2" descr="http://5starmyanmar.com/MyanmarStatesMa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2210" y="91440"/>
            <a:ext cx="5261610" cy="6759929"/>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6D1FCECF-EA6A-4266-BDAF-C604E4575066}" type="slidenum">
              <a:rPr lang="en-US" smtClean="0"/>
              <a:t>4</a:t>
            </a:fld>
            <a:endParaRPr lang="en-US"/>
          </a:p>
        </p:txBody>
      </p:sp>
    </p:spTree>
    <p:extLst>
      <p:ext uri="{BB962C8B-B14F-4D97-AF65-F5344CB8AC3E}">
        <p14:creationId xmlns:p14="http://schemas.microsoft.com/office/powerpoint/2010/main" val="190955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524000" y="3805874"/>
            <a:ext cx="4339590" cy="223869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5" name="Subtitle 2"/>
          <p:cNvSpPr txBox="1">
            <a:spLocks/>
          </p:cNvSpPr>
          <p:nvPr/>
        </p:nvSpPr>
        <p:spPr>
          <a:xfrm>
            <a:off x="1821180" y="3671571"/>
            <a:ext cx="9144000" cy="110172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grpSp>
        <p:nvGrpSpPr>
          <p:cNvPr id="9" name="Group 8"/>
          <p:cNvGrpSpPr/>
          <p:nvPr/>
        </p:nvGrpSpPr>
        <p:grpSpPr>
          <a:xfrm>
            <a:off x="422910" y="616960"/>
            <a:ext cx="11430000" cy="5812472"/>
            <a:chOff x="0" y="0"/>
            <a:chExt cx="5835015" cy="3309620"/>
          </a:xfrm>
        </p:grpSpPr>
        <p:sp>
          <p:nvSpPr>
            <p:cNvPr id="10" name="Rectangle 9"/>
            <p:cNvSpPr/>
            <p:nvPr/>
          </p:nvSpPr>
          <p:spPr>
            <a:xfrm>
              <a:off x="584200" y="0"/>
              <a:ext cx="4660900" cy="23304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dirty="0">
                  <a:effectLst/>
                  <a:ea typeface="ＭＳ 明朝" panose="02020609040205080304" pitchFamily="17" charset="-128"/>
                  <a:cs typeface="Times New Roman" panose="02020603050405020304" pitchFamily="18" charset="0"/>
                </a:rPr>
                <a:t>The State Power</a:t>
              </a:r>
            </a:p>
          </p:txBody>
        </p:sp>
        <p:sp>
          <p:nvSpPr>
            <p:cNvPr id="11" name="Rectangle 10"/>
            <p:cNvSpPr/>
            <p:nvPr/>
          </p:nvSpPr>
          <p:spPr>
            <a:xfrm>
              <a:off x="0" y="927100"/>
              <a:ext cx="733425" cy="547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dirty="0">
                  <a:effectLst/>
                  <a:ea typeface="ＭＳ 明朝" panose="02020609040205080304" pitchFamily="17" charset="-128"/>
                  <a:cs typeface="Times New Roman" panose="02020603050405020304" pitchFamily="18" charset="0"/>
                </a:rPr>
                <a:t>Supreme Court	</a:t>
              </a:r>
            </a:p>
          </p:txBody>
        </p:sp>
        <p:sp>
          <p:nvSpPr>
            <p:cNvPr id="12" name="Rectangle 11"/>
            <p:cNvSpPr/>
            <p:nvPr/>
          </p:nvSpPr>
          <p:spPr>
            <a:xfrm>
              <a:off x="793750" y="920750"/>
              <a:ext cx="614045" cy="552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dirty="0">
                  <a:effectLst/>
                  <a:ea typeface="ＭＳ 明朝" panose="02020609040205080304" pitchFamily="17" charset="-128"/>
                  <a:cs typeface="Times New Roman" panose="02020603050405020304" pitchFamily="18" charset="0"/>
                </a:rPr>
                <a:t>Courts-Martial </a:t>
              </a:r>
            </a:p>
          </p:txBody>
        </p:sp>
        <p:sp>
          <p:nvSpPr>
            <p:cNvPr id="13" name="Rectangle 12"/>
            <p:cNvSpPr/>
            <p:nvPr/>
          </p:nvSpPr>
          <p:spPr>
            <a:xfrm>
              <a:off x="1460500" y="908050"/>
              <a:ext cx="1002030" cy="5664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dirty="0">
                  <a:effectLst/>
                  <a:ea typeface="ＭＳ 明朝" panose="02020609040205080304" pitchFamily="17" charset="-128"/>
                  <a:cs typeface="Times New Roman" panose="02020603050405020304" pitchFamily="18" charset="0"/>
                </a:rPr>
                <a:t>Constitutional Tribunal</a:t>
              </a:r>
            </a:p>
          </p:txBody>
        </p:sp>
        <p:sp>
          <p:nvSpPr>
            <p:cNvPr id="14" name="Rectangle 13"/>
            <p:cNvSpPr/>
            <p:nvPr/>
          </p:nvSpPr>
          <p:spPr>
            <a:xfrm>
              <a:off x="2571750" y="908050"/>
              <a:ext cx="956945" cy="30924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dirty="0" smtClean="0">
                  <a:effectLst/>
                  <a:ea typeface="ＭＳ 明朝" panose="02020609040205080304" pitchFamily="17" charset="-128"/>
                  <a:cs typeface="Times New Roman" panose="02020603050405020304" pitchFamily="18" charset="0"/>
                </a:rPr>
                <a:t>President</a:t>
              </a:r>
              <a:endParaRPr lang="en-US" sz="2400" dirty="0">
                <a:effectLst/>
                <a:ea typeface="ＭＳ 明朝" panose="02020609040205080304" pitchFamily="17" charset="-128"/>
                <a:cs typeface="Times New Roman" panose="02020603050405020304" pitchFamily="18" charset="0"/>
              </a:endParaRPr>
            </a:p>
          </p:txBody>
        </p:sp>
        <p:sp>
          <p:nvSpPr>
            <p:cNvPr id="15" name="Rectangle 14"/>
            <p:cNvSpPr/>
            <p:nvPr/>
          </p:nvSpPr>
          <p:spPr>
            <a:xfrm>
              <a:off x="4159250" y="952500"/>
              <a:ext cx="1318895" cy="23304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a:effectLst/>
                  <a:ea typeface="ＭＳ 明朝" panose="02020609040205080304" pitchFamily="17" charset="-128"/>
                  <a:cs typeface="Times New Roman" panose="02020603050405020304" pitchFamily="18" charset="0"/>
                </a:rPr>
                <a:t>Union Parliament</a:t>
              </a:r>
            </a:p>
          </p:txBody>
        </p:sp>
        <p:sp>
          <p:nvSpPr>
            <p:cNvPr id="16" name="Rectangle 15"/>
            <p:cNvSpPr/>
            <p:nvPr/>
          </p:nvSpPr>
          <p:spPr>
            <a:xfrm>
              <a:off x="3721100" y="1397000"/>
              <a:ext cx="1051560" cy="65659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a:effectLst/>
                  <a:ea typeface="ＭＳ 明朝" panose="02020609040205080304" pitchFamily="17" charset="-128"/>
                  <a:cs typeface="Times New Roman" panose="02020603050405020304" pitchFamily="18" charset="0"/>
                </a:rPr>
                <a:t>National Parliament (Upper House)</a:t>
              </a:r>
            </a:p>
          </p:txBody>
        </p:sp>
        <p:sp>
          <p:nvSpPr>
            <p:cNvPr id="17" name="Rectangle 16"/>
            <p:cNvSpPr/>
            <p:nvPr/>
          </p:nvSpPr>
          <p:spPr>
            <a:xfrm>
              <a:off x="4826000" y="1390650"/>
              <a:ext cx="1009015" cy="66167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a:effectLst/>
                  <a:ea typeface="ＭＳ 明朝" panose="02020609040205080304" pitchFamily="17" charset="-128"/>
                  <a:cs typeface="Times New Roman" panose="02020603050405020304" pitchFamily="18" charset="0"/>
                </a:rPr>
                <a:t>People’s Parliament (lower House) </a:t>
              </a:r>
            </a:p>
          </p:txBody>
        </p:sp>
        <p:sp>
          <p:nvSpPr>
            <p:cNvPr id="18" name="Rectangle 17"/>
            <p:cNvSpPr/>
            <p:nvPr/>
          </p:nvSpPr>
          <p:spPr>
            <a:xfrm>
              <a:off x="2427511" y="1696652"/>
              <a:ext cx="1185545" cy="233045"/>
            </a:xfrm>
            <a:prstGeom prst="rect">
              <a:avLst/>
            </a:prstGeom>
          </p:spPr>
          <p:style>
            <a:lnRef idx="1">
              <a:schemeClr val="accent6"/>
            </a:lnRef>
            <a:fillRef idx="3">
              <a:schemeClr val="accent6"/>
            </a:fillRef>
            <a:effectRef idx="2">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dirty="0">
                  <a:effectLst/>
                  <a:ea typeface="ＭＳ 明朝" panose="02020609040205080304" pitchFamily="17" charset="-128"/>
                  <a:cs typeface="Times New Roman" panose="02020603050405020304" pitchFamily="18" charset="0"/>
                </a:rPr>
                <a:t>Vice- Presidents</a:t>
              </a:r>
            </a:p>
          </p:txBody>
        </p:sp>
        <p:sp>
          <p:nvSpPr>
            <p:cNvPr id="19" name="Rectangle 18"/>
            <p:cNvSpPr/>
            <p:nvPr/>
          </p:nvSpPr>
          <p:spPr>
            <a:xfrm>
              <a:off x="1714500" y="2691925"/>
              <a:ext cx="842645" cy="58547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dirty="0">
                  <a:effectLst/>
                  <a:ea typeface="ＭＳ 明朝" panose="02020609040205080304" pitchFamily="17" charset="-128"/>
                  <a:cs typeface="Times New Roman" panose="02020603050405020304" pitchFamily="18" charset="0"/>
                </a:rPr>
                <a:t>Union </a:t>
              </a:r>
              <a:r>
                <a:rPr lang="en-US" sz="2400" dirty="0" smtClean="0">
                  <a:effectLst/>
                  <a:ea typeface="ＭＳ 明朝" panose="02020609040205080304" pitchFamily="17" charset="-128"/>
                  <a:cs typeface="Times New Roman" panose="02020603050405020304" pitchFamily="18" charset="0"/>
                </a:rPr>
                <a:t>Ministries</a:t>
              </a:r>
              <a:endParaRPr lang="en-US" sz="2400" dirty="0">
                <a:effectLst/>
                <a:ea typeface="ＭＳ 明朝" panose="02020609040205080304" pitchFamily="17" charset="-128"/>
                <a:cs typeface="Times New Roman" panose="02020603050405020304" pitchFamily="18" charset="0"/>
              </a:endParaRPr>
            </a:p>
          </p:txBody>
        </p:sp>
        <p:sp>
          <p:nvSpPr>
            <p:cNvPr id="20" name="Rectangle 19"/>
            <p:cNvSpPr/>
            <p:nvPr/>
          </p:nvSpPr>
          <p:spPr>
            <a:xfrm>
              <a:off x="2597150" y="2698750"/>
              <a:ext cx="755650" cy="59499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dirty="0">
                  <a:effectLst/>
                  <a:ea typeface="ＭＳ 明朝" panose="02020609040205080304" pitchFamily="17" charset="-128"/>
                  <a:cs typeface="Times New Roman" panose="02020603050405020304" pitchFamily="18" charset="0"/>
                </a:rPr>
                <a:t>Attorney </a:t>
              </a:r>
              <a:r>
                <a:rPr lang="en-US" sz="2400" dirty="0" smtClean="0">
                  <a:effectLst/>
                  <a:ea typeface="ＭＳ 明朝" panose="02020609040205080304" pitchFamily="17" charset="-128"/>
                  <a:cs typeface="Times New Roman" panose="02020603050405020304" pitchFamily="18" charset="0"/>
                </a:rPr>
                <a:t>General Office</a:t>
              </a:r>
              <a:endParaRPr lang="en-US" sz="2400" dirty="0">
                <a:effectLst/>
                <a:ea typeface="ＭＳ 明朝" panose="02020609040205080304" pitchFamily="17" charset="-128"/>
                <a:cs typeface="Times New Roman" panose="02020603050405020304" pitchFamily="18" charset="0"/>
              </a:endParaRPr>
            </a:p>
          </p:txBody>
        </p:sp>
        <p:sp>
          <p:nvSpPr>
            <p:cNvPr id="21" name="Rectangle 20"/>
            <p:cNvSpPr/>
            <p:nvPr/>
          </p:nvSpPr>
          <p:spPr>
            <a:xfrm>
              <a:off x="3378200" y="2692400"/>
              <a:ext cx="723900" cy="6108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dirty="0">
                  <a:effectLst/>
                  <a:ea typeface="ＭＳ 明朝" panose="02020609040205080304" pitchFamily="17" charset="-128"/>
                  <a:cs typeface="Times New Roman" panose="02020603050405020304" pitchFamily="18" charset="0"/>
                </a:rPr>
                <a:t>Auditor </a:t>
              </a:r>
              <a:r>
                <a:rPr lang="en-US" sz="2400" dirty="0" smtClean="0">
                  <a:effectLst/>
                  <a:ea typeface="ＭＳ 明朝" panose="02020609040205080304" pitchFamily="17" charset="-128"/>
                  <a:cs typeface="Times New Roman" panose="02020603050405020304" pitchFamily="18" charset="0"/>
                </a:rPr>
                <a:t>General Office  </a:t>
              </a:r>
              <a:endParaRPr lang="en-US" sz="2400" dirty="0">
                <a:effectLst/>
                <a:ea typeface="ＭＳ 明朝" panose="02020609040205080304" pitchFamily="17" charset="-128"/>
                <a:cs typeface="Times New Roman" panose="02020603050405020304" pitchFamily="18" charset="0"/>
              </a:endParaRPr>
            </a:p>
          </p:txBody>
        </p:sp>
        <p:sp>
          <p:nvSpPr>
            <p:cNvPr id="22" name="Rectangle 21"/>
            <p:cNvSpPr/>
            <p:nvPr/>
          </p:nvSpPr>
          <p:spPr>
            <a:xfrm>
              <a:off x="4127500" y="2686050"/>
              <a:ext cx="984250" cy="62357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dirty="0" smtClean="0">
                  <a:effectLst/>
                  <a:ea typeface="ＭＳ 明朝" panose="02020609040205080304" pitchFamily="17" charset="-128"/>
                  <a:cs typeface="Times New Roman" panose="02020603050405020304" pitchFamily="18" charset="0"/>
                </a:rPr>
                <a:t>Union Civil </a:t>
              </a:r>
              <a:r>
                <a:rPr lang="en-US" sz="2400" dirty="0">
                  <a:effectLst/>
                  <a:ea typeface="ＭＳ 明朝" panose="02020609040205080304" pitchFamily="17" charset="-128"/>
                  <a:cs typeface="Times New Roman" panose="02020603050405020304" pitchFamily="18" charset="0"/>
                </a:rPr>
                <a:t>Servant Board</a:t>
              </a:r>
            </a:p>
          </p:txBody>
        </p:sp>
        <p:sp>
          <p:nvSpPr>
            <p:cNvPr id="23" name="Flowchart: Connector 22"/>
            <p:cNvSpPr/>
            <p:nvPr/>
          </p:nvSpPr>
          <p:spPr>
            <a:xfrm>
              <a:off x="488950" y="298450"/>
              <a:ext cx="1147445" cy="447675"/>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dirty="0">
                  <a:effectLst/>
                  <a:ea typeface="ＭＳ 明朝" panose="02020609040205080304" pitchFamily="17" charset="-128"/>
                  <a:cs typeface="Times New Roman" panose="02020603050405020304" pitchFamily="18" charset="0"/>
                </a:rPr>
                <a:t>Judiciary</a:t>
              </a:r>
            </a:p>
          </p:txBody>
        </p:sp>
        <p:sp>
          <p:nvSpPr>
            <p:cNvPr id="24" name="Flowchart: Connector 23"/>
            <p:cNvSpPr/>
            <p:nvPr/>
          </p:nvSpPr>
          <p:spPr>
            <a:xfrm>
              <a:off x="2457450" y="304800"/>
              <a:ext cx="1195070" cy="447675"/>
            </a:xfrm>
            <a:prstGeom prst="flowChartConnector">
              <a:avLst/>
            </a:prstGeom>
          </p:spPr>
          <p:style>
            <a:lnRef idx="1">
              <a:schemeClr val="accent6"/>
            </a:lnRef>
            <a:fillRef idx="3">
              <a:schemeClr val="accent6"/>
            </a:fillRef>
            <a:effectRef idx="2">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dirty="0">
                  <a:effectLst/>
                  <a:ea typeface="ＭＳ 明朝" panose="02020609040205080304" pitchFamily="17" charset="-128"/>
                  <a:cs typeface="Times New Roman" panose="02020603050405020304" pitchFamily="18" charset="0"/>
                </a:rPr>
                <a:t>Executive </a:t>
              </a:r>
            </a:p>
          </p:txBody>
        </p:sp>
        <p:sp>
          <p:nvSpPr>
            <p:cNvPr id="25" name="Flowchart: Connector 24"/>
            <p:cNvSpPr/>
            <p:nvPr/>
          </p:nvSpPr>
          <p:spPr>
            <a:xfrm>
              <a:off x="4237990" y="347671"/>
              <a:ext cx="1161415" cy="447675"/>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dirty="0">
                  <a:effectLst/>
                  <a:ea typeface="ＭＳ 明朝" panose="02020609040205080304" pitchFamily="17" charset="-128"/>
                  <a:cs typeface="Times New Roman" panose="02020603050405020304" pitchFamily="18" charset="0"/>
                </a:rPr>
                <a:t>Legislative</a:t>
              </a:r>
            </a:p>
          </p:txBody>
        </p:sp>
        <p:cxnSp>
          <p:nvCxnSpPr>
            <p:cNvPr id="26" name="Straight Arrow Connector 25"/>
            <p:cNvCxnSpPr/>
            <p:nvPr/>
          </p:nvCxnSpPr>
          <p:spPr>
            <a:xfrm flipH="1">
              <a:off x="2203450" y="2385871"/>
              <a:ext cx="353695" cy="3014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352800" y="2385871"/>
              <a:ext cx="231624" cy="2774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75" idx="3"/>
            </p:cNvCxnSpPr>
            <p:nvPr/>
          </p:nvCxnSpPr>
          <p:spPr>
            <a:xfrm>
              <a:off x="3805776" y="2269348"/>
              <a:ext cx="761628" cy="3974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022350" y="755650"/>
              <a:ext cx="0" cy="152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349250" y="698500"/>
              <a:ext cx="330200" cy="209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441450" y="692150"/>
              <a:ext cx="361950" cy="190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425950" y="1206500"/>
              <a:ext cx="6350" cy="171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5257800" y="1193800"/>
              <a:ext cx="6350" cy="177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733425" y="2686050"/>
              <a:ext cx="934720" cy="61722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dirty="0">
                  <a:solidFill>
                    <a:srgbClr val="FFFFFF"/>
                  </a:solidFill>
                  <a:effectLst/>
                  <a:ea typeface="ＭＳ 明朝" panose="02020609040205080304" pitchFamily="17" charset="-128"/>
                  <a:cs typeface="Times New Roman" panose="02020603050405020304" pitchFamily="18" charset="0"/>
                </a:rPr>
                <a:t>Office of the State Counsellor</a:t>
              </a:r>
              <a:endParaRPr lang="en-US" sz="2400" dirty="0">
                <a:effectLst/>
                <a:ea typeface="ＭＳ 明朝" panose="02020609040205080304" pitchFamily="17" charset="-128"/>
                <a:cs typeface="Times New Roman" panose="02020603050405020304" pitchFamily="18" charset="0"/>
              </a:endParaRPr>
            </a:p>
          </p:txBody>
        </p:sp>
        <p:cxnSp>
          <p:nvCxnSpPr>
            <p:cNvPr id="35" name="Straight Arrow Connector 34"/>
            <p:cNvCxnSpPr/>
            <p:nvPr/>
          </p:nvCxnSpPr>
          <p:spPr>
            <a:xfrm flipH="1">
              <a:off x="1250951" y="2269348"/>
              <a:ext cx="952500" cy="4167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75" idx="2"/>
            </p:cNvCxnSpPr>
            <p:nvPr/>
          </p:nvCxnSpPr>
          <p:spPr>
            <a:xfrm flipH="1">
              <a:off x="2984500" y="2385871"/>
              <a:ext cx="20113" cy="2938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3020284" y="1244600"/>
              <a:ext cx="10088" cy="4438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3030372" y="767939"/>
              <a:ext cx="7791" cy="1555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H="1">
              <a:off x="4826204" y="808931"/>
              <a:ext cx="7791" cy="1555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2203450" y="2152826"/>
              <a:ext cx="1602326" cy="233045"/>
            </a:xfrm>
            <a:prstGeom prst="rect">
              <a:avLst/>
            </a:prstGeom>
            <a:solidFill>
              <a:srgbClr val="00B0F0"/>
            </a:solidFill>
          </p:spPr>
          <p:style>
            <a:lnRef idx="1">
              <a:schemeClr val="accent6"/>
            </a:lnRef>
            <a:fillRef idx="3">
              <a:schemeClr val="accent6"/>
            </a:fillRef>
            <a:effectRef idx="2">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dirty="0" smtClean="0">
                  <a:effectLst/>
                  <a:ea typeface="ＭＳ 明朝" panose="02020609040205080304" pitchFamily="17" charset="-128"/>
                  <a:cs typeface="Times New Roman" panose="02020603050405020304" pitchFamily="18" charset="0"/>
                </a:rPr>
                <a:t>Cabinet Office </a:t>
              </a:r>
              <a:endParaRPr lang="en-US" sz="2400" dirty="0">
                <a:effectLst/>
                <a:ea typeface="ＭＳ 明朝" panose="02020609040205080304" pitchFamily="17" charset="-128"/>
                <a:cs typeface="Times New Roman" panose="02020603050405020304" pitchFamily="18" charset="0"/>
              </a:endParaRPr>
            </a:p>
          </p:txBody>
        </p:sp>
        <p:cxnSp>
          <p:nvCxnSpPr>
            <p:cNvPr id="76" name="Straight Arrow Connector 75"/>
            <p:cNvCxnSpPr/>
            <p:nvPr/>
          </p:nvCxnSpPr>
          <p:spPr>
            <a:xfrm>
              <a:off x="3017705" y="1928495"/>
              <a:ext cx="0" cy="247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0" name="TextBox 39"/>
          <p:cNvSpPr txBox="1"/>
          <p:nvPr/>
        </p:nvSpPr>
        <p:spPr>
          <a:xfrm>
            <a:off x="0" y="32185"/>
            <a:ext cx="7600765" cy="584775"/>
          </a:xfrm>
          <a:prstGeom prst="rect">
            <a:avLst/>
          </a:prstGeom>
          <a:noFill/>
        </p:spPr>
        <p:txBody>
          <a:bodyPr wrap="square" rtlCol="0">
            <a:spAutoFit/>
          </a:bodyPr>
          <a:lstStyle/>
          <a:p>
            <a:r>
              <a:rPr lang="en-US" sz="3200" b="1" dirty="0" smtClean="0">
                <a:latin typeface="Book Antiqua" panose="02040602050305030304" pitchFamily="18" charset="0"/>
              </a:rPr>
              <a:t>Central Government Structure </a:t>
            </a:r>
            <a:endParaRPr lang="en-US" sz="3200" b="1" dirty="0">
              <a:latin typeface="Book Antiqua" panose="02040602050305030304" pitchFamily="18" charset="0"/>
            </a:endParaRPr>
          </a:p>
        </p:txBody>
      </p:sp>
      <p:sp>
        <p:nvSpPr>
          <p:cNvPr id="42" name="Slide Number Placeholder 41"/>
          <p:cNvSpPr>
            <a:spLocks noGrp="1"/>
          </p:cNvSpPr>
          <p:nvPr>
            <p:ph type="sldNum" sz="quarter" idx="12"/>
          </p:nvPr>
        </p:nvSpPr>
        <p:spPr/>
        <p:txBody>
          <a:bodyPr/>
          <a:lstStyle/>
          <a:p>
            <a:fld id="{6D1FCECF-EA6A-4266-BDAF-C604E4575066}" type="slidenum">
              <a:rPr lang="en-US" smtClean="0"/>
              <a:t>5</a:t>
            </a:fld>
            <a:endParaRPr lang="en-US"/>
          </a:p>
        </p:txBody>
      </p:sp>
    </p:spTree>
    <p:extLst>
      <p:ext uri="{BB962C8B-B14F-4D97-AF65-F5344CB8AC3E}">
        <p14:creationId xmlns:p14="http://schemas.microsoft.com/office/powerpoint/2010/main" val="1537691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2827" y="811458"/>
            <a:ext cx="4480560" cy="5189220"/>
          </a:xfrm>
          <a:prstGeom prst="rect">
            <a:avLst/>
          </a:prstGeom>
          <a:solidFill>
            <a:schemeClr val="accent1">
              <a:lumMod val="60000"/>
              <a:lumOff val="40000"/>
            </a:schemeClr>
          </a:solidFill>
        </p:spPr>
        <p:txBody>
          <a:bodyPr wrap="square" rtlCol="0">
            <a:spAutoFit/>
          </a:bodyPr>
          <a:lstStyle/>
          <a:p>
            <a:endParaRPr lang="en-US" dirty="0"/>
          </a:p>
        </p:txBody>
      </p:sp>
      <p:sp>
        <p:nvSpPr>
          <p:cNvPr id="3" name="TextBox 2"/>
          <p:cNvSpPr txBox="1"/>
          <p:nvPr/>
        </p:nvSpPr>
        <p:spPr>
          <a:xfrm>
            <a:off x="6469380" y="827865"/>
            <a:ext cx="4320540" cy="1477328"/>
          </a:xfrm>
          <a:prstGeom prst="rect">
            <a:avLst/>
          </a:prstGeom>
          <a:solidFill>
            <a:schemeClr val="accent4">
              <a:lumMod val="40000"/>
              <a:lumOff val="60000"/>
            </a:schemeClr>
          </a:solidFill>
        </p:spPr>
        <p:txBody>
          <a:bodyPr wrap="square" rtlCol="0">
            <a:spAutoFit/>
          </a:bodyPr>
          <a:lstStyle/>
          <a:p>
            <a:r>
              <a:rPr lang="en-US" b="1" dirty="0" smtClean="0"/>
              <a:t>Cabinet Office ( Politicians)</a:t>
            </a:r>
          </a:p>
          <a:p>
            <a:pPr marL="285750" indent="-285750">
              <a:buFontTx/>
              <a:buChar char="-"/>
            </a:pPr>
            <a:r>
              <a:rPr lang="en-US" dirty="0" smtClean="0"/>
              <a:t>The President</a:t>
            </a:r>
          </a:p>
          <a:p>
            <a:pPr marL="285750" indent="-285750">
              <a:buFontTx/>
              <a:buChar char="-"/>
            </a:pPr>
            <a:r>
              <a:rPr lang="en-US" dirty="0" smtClean="0"/>
              <a:t>Vice-Presidents </a:t>
            </a:r>
          </a:p>
          <a:p>
            <a:pPr marL="285750" indent="-285750">
              <a:buFontTx/>
              <a:buChar char="-"/>
            </a:pPr>
            <a:r>
              <a:rPr lang="en-US" dirty="0" smtClean="0"/>
              <a:t>Union Ministers</a:t>
            </a:r>
          </a:p>
          <a:p>
            <a:pPr marL="285750" indent="-285750">
              <a:buFontTx/>
              <a:buChar char="-"/>
            </a:pPr>
            <a:r>
              <a:rPr lang="en-US" dirty="0" smtClean="0"/>
              <a:t>The Attorney General of the Union. </a:t>
            </a:r>
            <a:endParaRPr lang="en-US" dirty="0"/>
          </a:p>
        </p:txBody>
      </p:sp>
      <p:sp>
        <p:nvSpPr>
          <p:cNvPr id="17" name="Rectangle 16"/>
          <p:cNvSpPr/>
          <p:nvPr/>
        </p:nvSpPr>
        <p:spPr>
          <a:xfrm>
            <a:off x="2491725" y="3079680"/>
            <a:ext cx="2447779" cy="801858"/>
          </a:xfrm>
          <a:prstGeom prst="rect">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Ministries (21) and </a:t>
            </a:r>
            <a:r>
              <a:rPr lang="en-US" b="1" dirty="0" smtClean="0">
                <a:solidFill>
                  <a:schemeClr val="tx1"/>
                </a:solidFill>
              </a:rPr>
              <a:t>Ministerial </a:t>
            </a:r>
            <a:r>
              <a:rPr lang="en-US" b="1" dirty="0" smtClean="0">
                <a:solidFill>
                  <a:schemeClr val="tx1"/>
                </a:solidFill>
              </a:rPr>
              <a:t>Organizations</a:t>
            </a:r>
            <a:endParaRPr lang="en-US" b="1" dirty="0">
              <a:solidFill>
                <a:schemeClr val="tx1"/>
              </a:solidFill>
            </a:endParaRPr>
          </a:p>
        </p:txBody>
      </p:sp>
      <p:sp>
        <p:nvSpPr>
          <p:cNvPr id="18" name="Rectangle 17"/>
          <p:cNvSpPr/>
          <p:nvPr/>
        </p:nvSpPr>
        <p:spPr>
          <a:xfrm>
            <a:off x="2180492" y="4744560"/>
            <a:ext cx="3319975" cy="801858"/>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Departments/ Agencies</a:t>
            </a:r>
            <a:endParaRPr lang="en-US" b="1" dirty="0">
              <a:solidFill>
                <a:schemeClr val="tx1"/>
              </a:solidFill>
            </a:endParaRPr>
          </a:p>
        </p:txBody>
      </p:sp>
      <p:sp>
        <p:nvSpPr>
          <p:cNvPr id="19" name="TextBox 18"/>
          <p:cNvSpPr txBox="1"/>
          <p:nvPr/>
        </p:nvSpPr>
        <p:spPr>
          <a:xfrm>
            <a:off x="57143" y="89218"/>
            <a:ext cx="11109967" cy="523220"/>
          </a:xfrm>
          <a:prstGeom prst="rect">
            <a:avLst/>
          </a:prstGeom>
          <a:solidFill>
            <a:srgbClr val="FFFF00"/>
          </a:solidFill>
        </p:spPr>
        <p:txBody>
          <a:bodyPr wrap="square" rtlCol="0">
            <a:spAutoFit/>
          </a:bodyPr>
          <a:lstStyle/>
          <a:p>
            <a:r>
              <a:rPr lang="en-US" sz="2800" b="1" dirty="0" smtClean="0">
                <a:latin typeface="Book Antiqua" panose="02040602050305030304" pitchFamily="18" charset="0"/>
              </a:rPr>
              <a:t>Executiv</a:t>
            </a:r>
            <a:r>
              <a:rPr lang="en-US" sz="2800" b="1" dirty="0" smtClean="0">
                <a:latin typeface="Book Antiqua" panose="02040602050305030304" pitchFamily="18" charset="0"/>
              </a:rPr>
              <a:t>e Branch /</a:t>
            </a:r>
            <a:r>
              <a:rPr lang="en-US" sz="2800" b="1" dirty="0" smtClean="0">
                <a:latin typeface="Book Antiqua" panose="02040602050305030304" pitchFamily="18" charset="0"/>
              </a:rPr>
              <a:t>Administrative </a:t>
            </a:r>
            <a:r>
              <a:rPr lang="en-US" sz="2800" b="1" dirty="0" smtClean="0">
                <a:latin typeface="Book Antiqua" panose="02040602050305030304" pitchFamily="18" charset="0"/>
              </a:rPr>
              <a:t>Structure at </a:t>
            </a:r>
            <a:r>
              <a:rPr lang="en-US" sz="2800" b="1" dirty="0" smtClean="0">
                <a:latin typeface="Book Antiqua" panose="02040602050305030304" pitchFamily="18" charset="0"/>
              </a:rPr>
              <a:t>Central Government </a:t>
            </a:r>
            <a:endParaRPr lang="en-US" sz="2800" b="1" dirty="0">
              <a:latin typeface="Book Antiqua" panose="02040602050305030304" pitchFamily="18" charset="0"/>
            </a:endParaRPr>
          </a:p>
        </p:txBody>
      </p:sp>
      <p:sp>
        <p:nvSpPr>
          <p:cNvPr id="24" name="Rectangle 23"/>
          <p:cNvSpPr/>
          <p:nvPr/>
        </p:nvSpPr>
        <p:spPr>
          <a:xfrm>
            <a:off x="2906954" y="1681911"/>
            <a:ext cx="1702190" cy="801858"/>
          </a:xfrm>
          <a:prstGeom prst="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Cabinet Office </a:t>
            </a:r>
            <a:endParaRPr lang="en-US" b="1" dirty="0">
              <a:solidFill>
                <a:schemeClr val="tx1"/>
              </a:solidFill>
            </a:endParaRPr>
          </a:p>
        </p:txBody>
      </p:sp>
      <p:sp>
        <p:nvSpPr>
          <p:cNvPr id="2" name="Down Arrow 1"/>
          <p:cNvSpPr/>
          <p:nvPr/>
        </p:nvSpPr>
        <p:spPr>
          <a:xfrm>
            <a:off x="3594294" y="2483769"/>
            <a:ext cx="257616" cy="59591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a:off x="3594294" y="3881538"/>
            <a:ext cx="257616" cy="86302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469380" y="2464946"/>
            <a:ext cx="4320540" cy="2031325"/>
          </a:xfrm>
          <a:prstGeom prst="rect">
            <a:avLst/>
          </a:prstGeom>
          <a:solidFill>
            <a:schemeClr val="accent3">
              <a:lumMod val="40000"/>
              <a:lumOff val="60000"/>
            </a:schemeClr>
          </a:solidFill>
        </p:spPr>
        <p:txBody>
          <a:bodyPr wrap="square" rtlCol="0">
            <a:spAutoFit/>
          </a:bodyPr>
          <a:lstStyle/>
          <a:p>
            <a:r>
              <a:rPr lang="en-US" b="1" dirty="0" smtClean="0"/>
              <a:t>Ministries (Politicians) </a:t>
            </a:r>
          </a:p>
          <a:p>
            <a:pPr marL="285750" indent="-285750">
              <a:buFontTx/>
              <a:buChar char="-"/>
            </a:pPr>
            <a:r>
              <a:rPr lang="en-US" dirty="0" smtClean="0"/>
              <a:t>Lead by  Union Minsters</a:t>
            </a:r>
          </a:p>
          <a:p>
            <a:pPr marL="285750" indent="-285750">
              <a:buFontTx/>
              <a:buChar char="-"/>
            </a:pPr>
            <a:r>
              <a:rPr lang="en-US" dirty="0" smtClean="0"/>
              <a:t>Some Ministries have two or more Deputy Ministers</a:t>
            </a:r>
          </a:p>
          <a:p>
            <a:pPr marL="285750" indent="-285750">
              <a:buFontTx/>
              <a:buChar char="-"/>
            </a:pPr>
            <a:r>
              <a:rPr lang="en-US" dirty="0" smtClean="0"/>
              <a:t>Some Ministerial Organizations are led by Chairmen (Union Ministers Level) and members (Deputy Ministers Level)</a:t>
            </a:r>
            <a:endParaRPr lang="en-US" dirty="0"/>
          </a:p>
        </p:txBody>
      </p:sp>
      <p:sp>
        <p:nvSpPr>
          <p:cNvPr id="28" name="TextBox 27"/>
          <p:cNvSpPr txBox="1"/>
          <p:nvPr/>
        </p:nvSpPr>
        <p:spPr>
          <a:xfrm>
            <a:off x="6469380" y="4656024"/>
            <a:ext cx="4320540" cy="1200329"/>
          </a:xfrm>
          <a:prstGeom prst="rect">
            <a:avLst/>
          </a:prstGeom>
          <a:solidFill>
            <a:schemeClr val="accent6"/>
          </a:solidFill>
        </p:spPr>
        <p:txBody>
          <a:bodyPr wrap="square" rtlCol="0">
            <a:spAutoFit/>
          </a:bodyPr>
          <a:lstStyle/>
          <a:p>
            <a:r>
              <a:rPr lang="en-US" b="1" dirty="0" smtClean="0"/>
              <a:t>Departments/ Agencies (Bureaucrats)  </a:t>
            </a:r>
          </a:p>
          <a:p>
            <a:pPr marL="285750" indent="-285750">
              <a:buFontTx/>
              <a:buChar char="-"/>
            </a:pPr>
            <a:r>
              <a:rPr lang="en-US" dirty="0" smtClean="0"/>
              <a:t>Lead by  Director Generals </a:t>
            </a:r>
          </a:p>
          <a:p>
            <a:pPr marL="285750" indent="-285750">
              <a:buFontTx/>
              <a:buChar char="-"/>
            </a:pPr>
            <a:r>
              <a:rPr lang="en-US" dirty="0" smtClean="0"/>
              <a:t>Director General positions are appointed by the approval of Cabinet Office. </a:t>
            </a:r>
            <a:endParaRPr lang="en-US" dirty="0"/>
          </a:p>
        </p:txBody>
      </p:sp>
      <p:sp>
        <p:nvSpPr>
          <p:cNvPr id="5" name="TextBox 4"/>
          <p:cNvSpPr txBox="1"/>
          <p:nvPr/>
        </p:nvSpPr>
        <p:spPr>
          <a:xfrm>
            <a:off x="2576593" y="1092710"/>
            <a:ext cx="2362912" cy="400110"/>
          </a:xfrm>
          <a:prstGeom prst="rect">
            <a:avLst/>
          </a:prstGeom>
          <a:noFill/>
        </p:spPr>
        <p:txBody>
          <a:bodyPr wrap="square" rtlCol="0">
            <a:spAutoFit/>
          </a:bodyPr>
          <a:lstStyle/>
          <a:p>
            <a:r>
              <a:rPr lang="en-US" sz="2000" b="1" dirty="0" smtClean="0">
                <a:latin typeface="Book Antiqua" panose="02040602050305030304" pitchFamily="18" charset="0"/>
              </a:rPr>
              <a:t>Executive Branch</a:t>
            </a:r>
            <a:endParaRPr lang="en-US" sz="2000" dirty="0"/>
          </a:p>
        </p:txBody>
      </p:sp>
      <p:sp>
        <p:nvSpPr>
          <p:cNvPr id="6" name="Slide Number Placeholder 5"/>
          <p:cNvSpPr>
            <a:spLocks noGrp="1"/>
          </p:cNvSpPr>
          <p:nvPr>
            <p:ph type="sldNum" sz="quarter" idx="12"/>
          </p:nvPr>
        </p:nvSpPr>
        <p:spPr/>
        <p:txBody>
          <a:bodyPr/>
          <a:lstStyle/>
          <a:p>
            <a:fld id="{6D1FCECF-EA6A-4266-BDAF-C604E4575066}" type="slidenum">
              <a:rPr lang="en-US" smtClean="0"/>
              <a:t>6</a:t>
            </a:fld>
            <a:endParaRPr lang="en-US"/>
          </a:p>
        </p:txBody>
      </p:sp>
      <p:sp>
        <p:nvSpPr>
          <p:cNvPr id="7" name="TextBox 6"/>
          <p:cNvSpPr txBox="1"/>
          <p:nvPr/>
        </p:nvSpPr>
        <p:spPr>
          <a:xfrm>
            <a:off x="148590" y="6356350"/>
            <a:ext cx="10138410" cy="369332"/>
          </a:xfrm>
          <a:prstGeom prst="rect">
            <a:avLst/>
          </a:prstGeom>
          <a:noFill/>
        </p:spPr>
        <p:txBody>
          <a:bodyPr wrap="square" rtlCol="0">
            <a:spAutoFit/>
          </a:bodyPr>
          <a:lstStyle/>
          <a:p>
            <a:r>
              <a:rPr lang="en-US" b="1" dirty="0" smtClean="0"/>
              <a:t>* The President is responsible to the Union Parliament</a:t>
            </a:r>
            <a:r>
              <a:rPr lang="en-US" dirty="0" smtClean="0"/>
              <a:t>.</a:t>
            </a:r>
            <a:endParaRPr lang="en-US" dirty="0"/>
          </a:p>
        </p:txBody>
      </p:sp>
    </p:spTree>
    <p:extLst>
      <p:ext uri="{BB962C8B-B14F-4D97-AF65-F5344CB8AC3E}">
        <p14:creationId xmlns:p14="http://schemas.microsoft.com/office/powerpoint/2010/main" val="591805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2827" y="811458"/>
            <a:ext cx="4480560" cy="5189220"/>
          </a:xfrm>
          <a:prstGeom prst="rect">
            <a:avLst/>
          </a:prstGeom>
          <a:solidFill>
            <a:schemeClr val="accent1">
              <a:lumMod val="60000"/>
              <a:lumOff val="40000"/>
            </a:schemeClr>
          </a:solidFill>
        </p:spPr>
        <p:txBody>
          <a:bodyPr wrap="square" rtlCol="0">
            <a:spAutoFit/>
          </a:bodyPr>
          <a:lstStyle/>
          <a:p>
            <a:endParaRPr lang="en-US" dirty="0"/>
          </a:p>
        </p:txBody>
      </p:sp>
      <p:sp>
        <p:nvSpPr>
          <p:cNvPr id="3" name="TextBox 2"/>
          <p:cNvSpPr txBox="1"/>
          <p:nvPr/>
        </p:nvSpPr>
        <p:spPr>
          <a:xfrm>
            <a:off x="6469380" y="827865"/>
            <a:ext cx="4320540" cy="1200329"/>
          </a:xfrm>
          <a:prstGeom prst="rect">
            <a:avLst/>
          </a:prstGeom>
          <a:solidFill>
            <a:schemeClr val="accent4">
              <a:lumMod val="40000"/>
              <a:lumOff val="60000"/>
            </a:schemeClr>
          </a:solidFill>
        </p:spPr>
        <p:txBody>
          <a:bodyPr wrap="square" rtlCol="0">
            <a:spAutoFit/>
          </a:bodyPr>
          <a:lstStyle/>
          <a:p>
            <a:r>
              <a:rPr lang="en-US" b="1" dirty="0" smtClean="0"/>
              <a:t>Local Cabinet Office ( Politicians)</a:t>
            </a:r>
          </a:p>
          <a:p>
            <a:pPr marL="285750" indent="-285750">
              <a:buFontTx/>
              <a:buChar char="-"/>
            </a:pPr>
            <a:r>
              <a:rPr lang="en-US" dirty="0" smtClean="0"/>
              <a:t>Chief Minister </a:t>
            </a:r>
          </a:p>
          <a:p>
            <a:pPr marL="285750" indent="-285750">
              <a:buFontTx/>
              <a:buChar char="-"/>
            </a:pPr>
            <a:r>
              <a:rPr lang="en-US" dirty="0" smtClean="0"/>
              <a:t>Local Ministers  </a:t>
            </a:r>
          </a:p>
          <a:p>
            <a:pPr marL="285750" indent="-285750">
              <a:buFontTx/>
              <a:buChar char="-"/>
            </a:pPr>
            <a:r>
              <a:rPr lang="en-US" dirty="0" smtClean="0"/>
              <a:t>The Advocate General</a:t>
            </a:r>
            <a:endParaRPr lang="en-US" dirty="0"/>
          </a:p>
        </p:txBody>
      </p:sp>
      <p:sp>
        <p:nvSpPr>
          <p:cNvPr id="17" name="Rectangle 16"/>
          <p:cNvSpPr/>
          <p:nvPr/>
        </p:nvSpPr>
        <p:spPr>
          <a:xfrm>
            <a:off x="2491725" y="3079680"/>
            <a:ext cx="2447779" cy="801858"/>
          </a:xfrm>
          <a:prstGeom prst="rect">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Local Ministries (9)</a:t>
            </a:r>
            <a:endParaRPr lang="en-US" b="1" dirty="0">
              <a:solidFill>
                <a:schemeClr val="tx1"/>
              </a:solidFill>
            </a:endParaRPr>
          </a:p>
        </p:txBody>
      </p:sp>
      <p:sp>
        <p:nvSpPr>
          <p:cNvPr id="18" name="Rectangle 17"/>
          <p:cNvSpPr/>
          <p:nvPr/>
        </p:nvSpPr>
        <p:spPr>
          <a:xfrm>
            <a:off x="2180492" y="4744560"/>
            <a:ext cx="3319975" cy="801858"/>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Local Departments</a:t>
            </a:r>
            <a:r>
              <a:rPr lang="en-US" b="1" dirty="0" smtClean="0">
                <a:solidFill>
                  <a:schemeClr val="tx1"/>
                </a:solidFill>
              </a:rPr>
              <a:t>/ Agencies</a:t>
            </a:r>
            <a:endParaRPr lang="en-US" b="1" dirty="0">
              <a:solidFill>
                <a:schemeClr val="tx1"/>
              </a:solidFill>
            </a:endParaRPr>
          </a:p>
        </p:txBody>
      </p:sp>
      <p:sp>
        <p:nvSpPr>
          <p:cNvPr id="19" name="TextBox 18"/>
          <p:cNvSpPr txBox="1"/>
          <p:nvPr/>
        </p:nvSpPr>
        <p:spPr>
          <a:xfrm>
            <a:off x="57143" y="89218"/>
            <a:ext cx="11109967" cy="523220"/>
          </a:xfrm>
          <a:prstGeom prst="rect">
            <a:avLst/>
          </a:prstGeom>
          <a:solidFill>
            <a:srgbClr val="FFFF00"/>
          </a:solidFill>
        </p:spPr>
        <p:txBody>
          <a:bodyPr wrap="square" rtlCol="0">
            <a:spAutoFit/>
          </a:bodyPr>
          <a:lstStyle/>
          <a:p>
            <a:r>
              <a:rPr lang="en-US" sz="2800" b="1" dirty="0" smtClean="0">
                <a:latin typeface="Book Antiqua" panose="02040602050305030304" pitchFamily="18" charset="0"/>
              </a:rPr>
              <a:t>Executiv</a:t>
            </a:r>
            <a:r>
              <a:rPr lang="en-US" sz="2800" b="1" dirty="0" smtClean="0">
                <a:latin typeface="Book Antiqua" panose="02040602050305030304" pitchFamily="18" charset="0"/>
              </a:rPr>
              <a:t>e Branch /</a:t>
            </a:r>
            <a:r>
              <a:rPr lang="en-US" sz="2800" b="1" dirty="0" smtClean="0">
                <a:latin typeface="Book Antiqua" panose="02040602050305030304" pitchFamily="18" charset="0"/>
              </a:rPr>
              <a:t>Administrative </a:t>
            </a:r>
            <a:r>
              <a:rPr lang="en-US" sz="2800" b="1" dirty="0" smtClean="0">
                <a:latin typeface="Book Antiqua" panose="02040602050305030304" pitchFamily="18" charset="0"/>
              </a:rPr>
              <a:t>Structure at </a:t>
            </a:r>
            <a:r>
              <a:rPr lang="en-US" sz="2800" b="1" dirty="0" smtClean="0">
                <a:latin typeface="Book Antiqua" panose="02040602050305030304" pitchFamily="18" charset="0"/>
              </a:rPr>
              <a:t>Local</a:t>
            </a:r>
            <a:r>
              <a:rPr lang="en-US" sz="2800" b="1" dirty="0" smtClean="0">
                <a:latin typeface="Book Antiqua" panose="02040602050305030304" pitchFamily="18" charset="0"/>
              </a:rPr>
              <a:t> Government </a:t>
            </a:r>
            <a:endParaRPr lang="en-US" sz="2800" b="1" dirty="0">
              <a:latin typeface="Book Antiqua" panose="02040602050305030304" pitchFamily="18" charset="0"/>
            </a:endParaRPr>
          </a:p>
        </p:txBody>
      </p:sp>
      <p:sp>
        <p:nvSpPr>
          <p:cNvPr id="24" name="Rectangle 23"/>
          <p:cNvSpPr/>
          <p:nvPr/>
        </p:nvSpPr>
        <p:spPr>
          <a:xfrm>
            <a:off x="2906954" y="1681911"/>
            <a:ext cx="1702190" cy="801858"/>
          </a:xfrm>
          <a:prstGeom prst="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Local Cabinet</a:t>
            </a:r>
            <a:endParaRPr lang="en-US" b="1" dirty="0">
              <a:solidFill>
                <a:schemeClr val="tx1"/>
              </a:solidFill>
            </a:endParaRPr>
          </a:p>
        </p:txBody>
      </p:sp>
      <p:sp>
        <p:nvSpPr>
          <p:cNvPr id="2" name="Down Arrow 1"/>
          <p:cNvSpPr/>
          <p:nvPr/>
        </p:nvSpPr>
        <p:spPr>
          <a:xfrm>
            <a:off x="3594294" y="2483769"/>
            <a:ext cx="257616" cy="59591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a:off x="3594294" y="3881538"/>
            <a:ext cx="257616" cy="86302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469380" y="2298159"/>
            <a:ext cx="4320540" cy="1754326"/>
          </a:xfrm>
          <a:prstGeom prst="rect">
            <a:avLst/>
          </a:prstGeom>
          <a:solidFill>
            <a:schemeClr val="accent3">
              <a:lumMod val="40000"/>
              <a:lumOff val="60000"/>
            </a:schemeClr>
          </a:solidFill>
        </p:spPr>
        <p:txBody>
          <a:bodyPr wrap="square" rtlCol="0">
            <a:spAutoFit/>
          </a:bodyPr>
          <a:lstStyle/>
          <a:p>
            <a:r>
              <a:rPr lang="en-US" b="1" dirty="0" smtClean="0"/>
              <a:t>Ministries (Politicians) </a:t>
            </a:r>
          </a:p>
          <a:p>
            <a:pPr marL="285750" indent="-285750">
              <a:buFontTx/>
              <a:buChar char="-"/>
            </a:pPr>
            <a:r>
              <a:rPr lang="en-US" dirty="0" smtClean="0"/>
              <a:t>Lead by Local Minsters</a:t>
            </a:r>
          </a:p>
          <a:p>
            <a:pPr marL="285750" indent="-285750">
              <a:buFontTx/>
              <a:buChar char="-"/>
            </a:pPr>
            <a:r>
              <a:rPr lang="en-US" dirty="0" smtClean="0"/>
              <a:t>Relevant Local Departments/Agencies are put under each ministries</a:t>
            </a:r>
          </a:p>
          <a:p>
            <a:pPr marL="285750" indent="-285750">
              <a:buFontTx/>
              <a:buChar char="-"/>
            </a:pPr>
            <a:r>
              <a:rPr lang="en-US" dirty="0" smtClean="0"/>
              <a:t>Duties and Functions are mainly assigned by the Chief Minister </a:t>
            </a:r>
            <a:endParaRPr lang="en-US" dirty="0"/>
          </a:p>
        </p:txBody>
      </p:sp>
      <p:sp>
        <p:nvSpPr>
          <p:cNvPr id="28" name="TextBox 27"/>
          <p:cNvSpPr txBox="1"/>
          <p:nvPr/>
        </p:nvSpPr>
        <p:spPr>
          <a:xfrm>
            <a:off x="6469380" y="4322451"/>
            <a:ext cx="4320540" cy="2308324"/>
          </a:xfrm>
          <a:prstGeom prst="rect">
            <a:avLst/>
          </a:prstGeom>
          <a:solidFill>
            <a:schemeClr val="accent6"/>
          </a:solidFill>
        </p:spPr>
        <p:txBody>
          <a:bodyPr wrap="square" rtlCol="0">
            <a:spAutoFit/>
          </a:bodyPr>
          <a:lstStyle/>
          <a:p>
            <a:r>
              <a:rPr lang="en-US" b="1" dirty="0" smtClean="0"/>
              <a:t>Departments/ Agencies (Bureaucrats)  </a:t>
            </a:r>
          </a:p>
          <a:p>
            <a:pPr marL="285750" indent="-285750">
              <a:buFontTx/>
              <a:buChar char="-"/>
            </a:pPr>
            <a:r>
              <a:rPr lang="en-US" dirty="0" smtClean="0"/>
              <a:t>Almost are Lead by  Director Level</a:t>
            </a:r>
          </a:p>
          <a:p>
            <a:pPr marL="285750" indent="-285750">
              <a:buFontTx/>
              <a:buChar char="-"/>
            </a:pPr>
            <a:r>
              <a:rPr lang="en-US" dirty="0" smtClean="0"/>
              <a:t>All of local officials and staff are appointed by the Central Government.</a:t>
            </a:r>
          </a:p>
          <a:p>
            <a:pPr marL="285750" indent="-285750">
              <a:buFontTx/>
              <a:buChar char="-"/>
            </a:pPr>
            <a:r>
              <a:rPr lang="en-US" dirty="0" smtClean="0"/>
              <a:t>All of their personnel affairs are directly handling by the Central Government. </a:t>
            </a:r>
          </a:p>
          <a:p>
            <a:pPr marL="285750" indent="-285750">
              <a:buFontTx/>
              <a:buChar char="-"/>
            </a:pPr>
            <a:r>
              <a:rPr lang="en-US" dirty="0" smtClean="0"/>
              <a:t>They are accountable to both Central Ministries and Local Ministries. </a:t>
            </a:r>
            <a:endParaRPr lang="en-US" dirty="0"/>
          </a:p>
        </p:txBody>
      </p:sp>
      <p:sp>
        <p:nvSpPr>
          <p:cNvPr id="5" name="TextBox 4"/>
          <p:cNvSpPr txBox="1"/>
          <p:nvPr/>
        </p:nvSpPr>
        <p:spPr>
          <a:xfrm>
            <a:off x="2692016" y="1082781"/>
            <a:ext cx="2362912" cy="400110"/>
          </a:xfrm>
          <a:prstGeom prst="rect">
            <a:avLst/>
          </a:prstGeom>
          <a:noFill/>
        </p:spPr>
        <p:txBody>
          <a:bodyPr wrap="square" rtlCol="0">
            <a:spAutoFit/>
          </a:bodyPr>
          <a:lstStyle/>
          <a:p>
            <a:r>
              <a:rPr lang="en-US" sz="2000" b="1" dirty="0" smtClean="0">
                <a:latin typeface="Book Antiqua" panose="02040602050305030304" pitchFamily="18" charset="0"/>
              </a:rPr>
              <a:t>Executive Branch</a:t>
            </a:r>
            <a:endParaRPr lang="en-US" sz="2000" dirty="0"/>
          </a:p>
        </p:txBody>
      </p:sp>
      <p:sp>
        <p:nvSpPr>
          <p:cNvPr id="6" name="TextBox 5"/>
          <p:cNvSpPr txBox="1"/>
          <p:nvPr/>
        </p:nvSpPr>
        <p:spPr>
          <a:xfrm>
            <a:off x="542921" y="6285035"/>
            <a:ext cx="10138410" cy="369332"/>
          </a:xfrm>
          <a:prstGeom prst="rect">
            <a:avLst/>
          </a:prstGeom>
          <a:noFill/>
        </p:spPr>
        <p:txBody>
          <a:bodyPr wrap="square" rtlCol="0">
            <a:spAutoFit/>
          </a:bodyPr>
          <a:lstStyle/>
          <a:p>
            <a:r>
              <a:rPr lang="en-US" b="1" dirty="0" smtClean="0"/>
              <a:t>* The Chief Minister is responsible to the President. </a:t>
            </a:r>
            <a:endParaRPr lang="en-US" b="1" dirty="0"/>
          </a:p>
        </p:txBody>
      </p:sp>
      <p:sp>
        <p:nvSpPr>
          <p:cNvPr id="7" name="Slide Number Placeholder 6"/>
          <p:cNvSpPr>
            <a:spLocks noGrp="1"/>
          </p:cNvSpPr>
          <p:nvPr>
            <p:ph type="sldNum" sz="quarter" idx="12"/>
          </p:nvPr>
        </p:nvSpPr>
        <p:spPr/>
        <p:txBody>
          <a:bodyPr/>
          <a:lstStyle/>
          <a:p>
            <a:fld id="{6D1FCECF-EA6A-4266-BDAF-C604E4575066}" type="slidenum">
              <a:rPr lang="en-US" smtClean="0"/>
              <a:t>7</a:t>
            </a:fld>
            <a:endParaRPr lang="en-US"/>
          </a:p>
        </p:txBody>
      </p:sp>
    </p:spTree>
    <p:extLst>
      <p:ext uri="{BB962C8B-B14F-4D97-AF65-F5344CB8AC3E}">
        <p14:creationId xmlns:p14="http://schemas.microsoft.com/office/powerpoint/2010/main" val="3117521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TextBox 219"/>
          <p:cNvSpPr txBox="1"/>
          <p:nvPr/>
        </p:nvSpPr>
        <p:spPr>
          <a:xfrm>
            <a:off x="1272668" y="681063"/>
            <a:ext cx="8126117" cy="2385747"/>
          </a:xfrm>
          <a:prstGeom prst="rect">
            <a:avLst/>
          </a:prstGeom>
          <a:solidFill>
            <a:schemeClr val="accent6">
              <a:lumMod val="40000"/>
              <a:lumOff val="60000"/>
            </a:schemeClr>
          </a:solidFill>
        </p:spPr>
        <p:txBody>
          <a:bodyPr wrap="square" rtlCol="0">
            <a:spAutoFit/>
          </a:bodyPr>
          <a:lstStyle/>
          <a:p>
            <a:endParaRPr lang="en-US" dirty="0"/>
          </a:p>
        </p:txBody>
      </p:sp>
      <p:sp>
        <p:nvSpPr>
          <p:cNvPr id="124" name="TextBox 123"/>
          <p:cNvSpPr txBox="1"/>
          <p:nvPr/>
        </p:nvSpPr>
        <p:spPr>
          <a:xfrm>
            <a:off x="10077774" y="1953182"/>
            <a:ext cx="1332996" cy="4813377"/>
          </a:xfrm>
          <a:prstGeom prst="rect">
            <a:avLst/>
          </a:prstGeom>
          <a:solidFill>
            <a:schemeClr val="accent2">
              <a:lumMod val="20000"/>
              <a:lumOff val="80000"/>
            </a:schemeClr>
          </a:solidFill>
        </p:spPr>
        <p:txBody>
          <a:bodyPr wrap="square" rtlCol="0">
            <a:spAutoFit/>
          </a:bodyPr>
          <a:lstStyle/>
          <a:p>
            <a:endParaRPr lang="en-US" dirty="0"/>
          </a:p>
        </p:txBody>
      </p:sp>
      <p:sp>
        <p:nvSpPr>
          <p:cNvPr id="4" name="Subtitle 2"/>
          <p:cNvSpPr txBox="1">
            <a:spLocks/>
          </p:cNvSpPr>
          <p:nvPr/>
        </p:nvSpPr>
        <p:spPr>
          <a:xfrm>
            <a:off x="1524000" y="3805874"/>
            <a:ext cx="4339590" cy="223869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5" name="Subtitle 2"/>
          <p:cNvSpPr txBox="1">
            <a:spLocks/>
          </p:cNvSpPr>
          <p:nvPr/>
        </p:nvSpPr>
        <p:spPr>
          <a:xfrm>
            <a:off x="1821180" y="3671571"/>
            <a:ext cx="9144000" cy="110172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40" name="TextBox 39"/>
          <p:cNvSpPr txBox="1"/>
          <p:nvPr/>
        </p:nvSpPr>
        <p:spPr>
          <a:xfrm>
            <a:off x="0" y="32185"/>
            <a:ext cx="12045770" cy="523220"/>
          </a:xfrm>
          <a:prstGeom prst="rect">
            <a:avLst/>
          </a:prstGeom>
          <a:noFill/>
        </p:spPr>
        <p:txBody>
          <a:bodyPr wrap="square" rtlCol="0">
            <a:spAutoFit/>
          </a:bodyPr>
          <a:lstStyle/>
          <a:p>
            <a:r>
              <a:rPr lang="en-US" sz="2800" b="1" dirty="0" smtClean="0">
                <a:latin typeface="Book Antiqua" panose="02040602050305030304" pitchFamily="18" charset="0"/>
              </a:rPr>
              <a:t>Local Government </a:t>
            </a:r>
            <a:r>
              <a:rPr lang="en-US" sz="2800" b="1" dirty="0" smtClean="0">
                <a:latin typeface="Book Antiqua" panose="02040602050305030304" pitchFamily="18" charset="0"/>
              </a:rPr>
              <a:t>and Local Departments for Local </a:t>
            </a:r>
            <a:r>
              <a:rPr lang="en-US" sz="2800" b="1" dirty="0">
                <a:latin typeface="Book Antiqua" panose="02040602050305030304" pitchFamily="18" charset="0"/>
              </a:rPr>
              <a:t>P</a:t>
            </a:r>
            <a:r>
              <a:rPr lang="en-US" sz="2800" b="1" dirty="0" smtClean="0">
                <a:latin typeface="Book Antiqua" panose="02040602050305030304" pitchFamily="18" charset="0"/>
              </a:rPr>
              <a:t>ublic </a:t>
            </a:r>
            <a:r>
              <a:rPr lang="en-US" sz="2800" b="1" dirty="0">
                <a:latin typeface="Book Antiqua" panose="02040602050305030304" pitchFamily="18" charset="0"/>
              </a:rPr>
              <a:t>S</a:t>
            </a:r>
            <a:r>
              <a:rPr lang="en-US" sz="2800" b="1" dirty="0" smtClean="0">
                <a:latin typeface="Book Antiqua" panose="02040602050305030304" pitchFamily="18" charset="0"/>
              </a:rPr>
              <a:t>ervices </a:t>
            </a:r>
            <a:endParaRPr lang="en-US" sz="2800" b="1" dirty="0">
              <a:latin typeface="Book Antiqua" panose="02040602050305030304" pitchFamily="18" charset="0"/>
            </a:endParaRPr>
          </a:p>
        </p:txBody>
      </p:sp>
      <p:sp>
        <p:nvSpPr>
          <p:cNvPr id="2" name="Rectangle 1"/>
          <p:cNvSpPr/>
          <p:nvPr/>
        </p:nvSpPr>
        <p:spPr>
          <a:xfrm>
            <a:off x="4076380" y="913248"/>
            <a:ext cx="2548890" cy="69723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Chief Minister (Governor) </a:t>
            </a:r>
            <a:endParaRPr lang="en-US" dirty="0"/>
          </a:p>
        </p:txBody>
      </p:sp>
      <p:sp>
        <p:nvSpPr>
          <p:cNvPr id="39" name="Rectangle 38"/>
          <p:cNvSpPr/>
          <p:nvPr/>
        </p:nvSpPr>
        <p:spPr>
          <a:xfrm>
            <a:off x="1313813" y="1745840"/>
            <a:ext cx="843280" cy="6972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Minister-1</a:t>
            </a:r>
            <a:r>
              <a:rPr lang="en-US" dirty="0" smtClean="0"/>
              <a:t> </a:t>
            </a:r>
            <a:endParaRPr lang="en-US" dirty="0"/>
          </a:p>
        </p:txBody>
      </p:sp>
      <p:sp>
        <p:nvSpPr>
          <p:cNvPr id="55" name="Rectangle 54"/>
          <p:cNvSpPr/>
          <p:nvPr/>
        </p:nvSpPr>
        <p:spPr>
          <a:xfrm>
            <a:off x="2190361" y="1745840"/>
            <a:ext cx="894363" cy="6972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Minister-2</a:t>
            </a:r>
            <a:r>
              <a:rPr lang="en-US" dirty="0" smtClean="0"/>
              <a:t> </a:t>
            </a:r>
            <a:endParaRPr lang="en-US" dirty="0"/>
          </a:p>
        </p:txBody>
      </p:sp>
      <p:sp>
        <p:nvSpPr>
          <p:cNvPr id="56" name="Rectangle 55"/>
          <p:cNvSpPr/>
          <p:nvPr/>
        </p:nvSpPr>
        <p:spPr>
          <a:xfrm>
            <a:off x="3134233" y="1750705"/>
            <a:ext cx="843280" cy="6972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Minister-3</a:t>
            </a:r>
            <a:r>
              <a:rPr lang="en-US" dirty="0" smtClean="0"/>
              <a:t> </a:t>
            </a:r>
            <a:endParaRPr lang="en-US" dirty="0"/>
          </a:p>
        </p:txBody>
      </p:sp>
      <p:sp>
        <p:nvSpPr>
          <p:cNvPr id="57" name="Rectangle 56"/>
          <p:cNvSpPr/>
          <p:nvPr/>
        </p:nvSpPr>
        <p:spPr>
          <a:xfrm>
            <a:off x="4027642" y="1736891"/>
            <a:ext cx="843280" cy="6972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Minister-4</a:t>
            </a:r>
            <a:r>
              <a:rPr lang="en-US" dirty="0" smtClean="0"/>
              <a:t> </a:t>
            </a:r>
            <a:endParaRPr lang="en-US" dirty="0"/>
          </a:p>
        </p:txBody>
      </p:sp>
      <p:sp>
        <p:nvSpPr>
          <p:cNvPr id="58" name="Rectangle 57"/>
          <p:cNvSpPr/>
          <p:nvPr/>
        </p:nvSpPr>
        <p:spPr>
          <a:xfrm>
            <a:off x="4918812" y="1751388"/>
            <a:ext cx="843280" cy="6972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Minister-5</a:t>
            </a:r>
            <a:r>
              <a:rPr lang="en-US" dirty="0" smtClean="0"/>
              <a:t> </a:t>
            </a:r>
            <a:endParaRPr lang="en-US" dirty="0"/>
          </a:p>
        </p:txBody>
      </p:sp>
      <p:sp>
        <p:nvSpPr>
          <p:cNvPr id="59" name="Rectangle 58"/>
          <p:cNvSpPr/>
          <p:nvPr/>
        </p:nvSpPr>
        <p:spPr>
          <a:xfrm>
            <a:off x="5811622" y="1751152"/>
            <a:ext cx="843280" cy="6972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Minister-6</a:t>
            </a:r>
            <a:r>
              <a:rPr lang="en-US" dirty="0" smtClean="0"/>
              <a:t> </a:t>
            </a:r>
            <a:endParaRPr lang="en-US" dirty="0"/>
          </a:p>
        </p:txBody>
      </p:sp>
      <p:sp>
        <p:nvSpPr>
          <p:cNvPr id="60" name="Rectangle 59"/>
          <p:cNvSpPr/>
          <p:nvPr/>
        </p:nvSpPr>
        <p:spPr>
          <a:xfrm>
            <a:off x="6695085" y="1754387"/>
            <a:ext cx="843280" cy="6972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Minister-7</a:t>
            </a:r>
            <a:r>
              <a:rPr lang="en-US" dirty="0" smtClean="0"/>
              <a:t> </a:t>
            </a:r>
            <a:endParaRPr lang="en-US" dirty="0"/>
          </a:p>
        </p:txBody>
      </p:sp>
      <p:sp>
        <p:nvSpPr>
          <p:cNvPr id="61" name="Rectangle 60"/>
          <p:cNvSpPr/>
          <p:nvPr/>
        </p:nvSpPr>
        <p:spPr>
          <a:xfrm>
            <a:off x="7606081" y="1734332"/>
            <a:ext cx="843280" cy="6972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Minister-8</a:t>
            </a:r>
            <a:r>
              <a:rPr lang="en-US" dirty="0" smtClean="0"/>
              <a:t> </a:t>
            </a:r>
            <a:endParaRPr lang="en-US" dirty="0"/>
          </a:p>
        </p:txBody>
      </p:sp>
      <p:sp>
        <p:nvSpPr>
          <p:cNvPr id="62" name="Rectangle 61"/>
          <p:cNvSpPr/>
          <p:nvPr/>
        </p:nvSpPr>
        <p:spPr>
          <a:xfrm>
            <a:off x="10349685" y="2033661"/>
            <a:ext cx="843280" cy="56517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Home Affairs</a:t>
            </a:r>
            <a:r>
              <a:rPr lang="en-US" dirty="0" smtClean="0"/>
              <a:t> </a:t>
            </a:r>
            <a:endParaRPr lang="en-US" dirty="0"/>
          </a:p>
        </p:txBody>
      </p:sp>
      <p:sp>
        <p:nvSpPr>
          <p:cNvPr id="63" name="Rectangle 62"/>
          <p:cNvSpPr/>
          <p:nvPr/>
        </p:nvSpPr>
        <p:spPr>
          <a:xfrm>
            <a:off x="9496880" y="1191391"/>
            <a:ext cx="2548890" cy="69723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Central Government Ministries </a:t>
            </a:r>
            <a:endParaRPr lang="en-US" dirty="0"/>
          </a:p>
        </p:txBody>
      </p:sp>
      <p:sp>
        <p:nvSpPr>
          <p:cNvPr id="66" name="Rectangle 65"/>
          <p:cNvSpPr/>
          <p:nvPr/>
        </p:nvSpPr>
        <p:spPr>
          <a:xfrm>
            <a:off x="10358937" y="4410847"/>
            <a:ext cx="843280" cy="534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Education</a:t>
            </a:r>
            <a:r>
              <a:rPr lang="en-US" dirty="0" smtClean="0"/>
              <a:t> </a:t>
            </a:r>
            <a:endParaRPr lang="en-US" dirty="0"/>
          </a:p>
        </p:txBody>
      </p:sp>
      <p:sp>
        <p:nvSpPr>
          <p:cNvPr id="67" name="Rectangle 66"/>
          <p:cNvSpPr/>
          <p:nvPr/>
        </p:nvSpPr>
        <p:spPr>
          <a:xfrm>
            <a:off x="10356649" y="2704128"/>
            <a:ext cx="843280" cy="440544"/>
          </a:xfrm>
          <a:prstGeom prst="rect">
            <a:avLst/>
          </a:prstGeom>
          <a:solidFill>
            <a:srgbClr val="63F4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latin typeface="Times New Roman" panose="02020603050405020304" pitchFamily="18" charset="0"/>
                <a:cs typeface="Times New Roman" panose="02020603050405020304" pitchFamily="18" charset="0"/>
              </a:rPr>
              <a:t>Agriculture</a:t>
            </a:r>
            <a:endParaRPr lang="en-US" sz="1100" dirty="0"/>
          </a:p>
        </p:txBody>
      </p:sp>
      <p:sp>
        <p:nvSpPr>
          <p:cNvPr id="68" name="Rectangle 67"/>
          <p:cNvSpPr/>
          <p:nvPr/>
        </p:nvSpPr>
        <p:spPr>
          <a:xfrm>
            <a:off x="10347630" y="3843267"/>
            <a:ext cx="843280" cy="48257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Planning</a:t>
            </a:r>
            <a:r>
              <a:rPr lang="en-US" dirty="0" smtClean="0"/>
              <a:t> </a:t>
            </a:r>
            <a:endParaRPr lang="en-US" dirty="0"/>
          </a:p>
        </p:txBody>
      </p:sp>
      <p:sp>
        <p:nvSpPr>
          <p:cNvPr id="71" name="Rectangle 70"/>
          <p:cNvSpPr/>
          <p:nvPr/>
        </p:nvSpPr>
        <p:spPr>
          <a:xfrm>
            <a:off x="10358933" y="3270554"/>
            <a:ext cx="843280" cy="466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Social Welfare</a:t>
            </a:r>
            <a:endParaRPr lang="en-US" dirty="0"/>
          </a:p>
        </p:txBody>
      </p:sp>
      <p:sp>
        <p:nvSpPr>
          <p:cNvPr id="72" name="Rectangle 71"/>
          <p:cNvSpPr/>
          <p:nvPr/>
        </p:nvSpPr>
        <p:spPr>
          <a:xfrm>
            <a:off x="10364459" y="5059795"/>
            <a:ext cx="843280" cy="43633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Forestry </a:t>
            </a:r>
            <a:r>
              <a:rPr lang="en-US" dirty="0" smtClean="0"/>
              <a:t> </a:t>
            </a:r>
            <a:endParaRPr lang="en-US" dirty="0"/>
          </a:p>
        </p:txBody>
      </p:sp>
      <p:grpSp>
        <p:nvGrpSpPr>
          <p:cNvPr id="165" name="Group 164"/>
          <p:cNvGrpSpPr/>
          <p:nvPr/>
        </p:nvGrpSpPr>
        <p:grpSpPr>
          <a:xfrm>
            <a:off x="1299513" y="2598839"/>
            <a:ext cx="8099273" cy="4056014"/>
            <a:chOff x="69057" y="2012687"/>
            <a:chExt cx="8245539" cy="4039253"/>
          </a:xfrm>
        </p:grpSpPr>
        <p:sp>
          <p:nvSpPr>
            <p:cNvPr id="125" name="TextBox 124"/>
            <p:cNvSpPr txBox="1"/>
            <p:nvPr/>
          </p:nvSpPr>
          <p:spPr>
            <a:xfrm>
              <a:off x="69057" y="2777412"/>
              <a:ext cx="8245539" cy="3274528"/>
            </a:xfrm>
            <a:prstGeom prst="rect">
              <a:avLst/>
            </a:prstGeom>
            <a:solidFill>
              <a:schemeClr val="accent4">
                <a:lumMod val="40000"/>
                <a:lumOff val="60000"/>
              </a:schemeClr>
            </a:solidFill>
          </p:spPr>
          <p:txBody>
            <a:bodyPr wrap="square" rtlCol="0">
              <a:spAutoFit/>
            </a:bodyPr>
            <a:lstStyle/>
            <a:p>
              <a:endParaRPr lang="en-US" dirty="0"/>
            </a:p>
          </p:txBody>
        </p:sp>
        <p:sp>
          <p:nvSpPr>
            <p:cNvPr id="75" name="Rectangle 74"/>
            <p:cNvSpPr/>
            <p:nvPr/>
          </p:nvSpPr>
          <p:spPr>
            <a:xfrm>
              <a:off x="3349936" y="2012687"/>
              <a:ext cx="1297317" cy="32948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smtClean="0"/>
                <a:t>LG Secretary  </a:t>
              </a:r>
              <a:endParaRPr lang="en-US" sz="1200" dirty="0"/>
            </a:p>
          </p:txBody>
        </p:sp>
        <p:sp>
          <p:nvSpPr>
            <p:cNvPr id="76" name="Rectangle 75"/>
            <p:cNvSpPr/>
            <p:nvPr/>
          </p:nvSpPr>
          <p:spPr>
            <a:xfrm>
              <a:off x="1201420" y="2904490"/>
              <a:ext cx="843280" cy="69723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Health </a:t>
              </a:r>
              <a:r>
                <a:rPr lang="en-US" dirty="0" smtClean="0"/>
                <a:t> </a:t>
              </a:r>
              <a:endParaRPr lang="en-US" dirty="0"/>
            </a:p>
          </p:txBody>
        </p:sp>
        <p:sp>
          <p:nvSpPr>
            <p:cNvPr id="78" name="Rectangle 77"/>
            <p:cNvSpPr/>
            <p:nvPr/>
          </p:nvSpPr>
          <p:spPr>
            <a:xfrm>
              <a:off x="2143760" y="2904490"/>
              <a:ext cx="843280" cy="69723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Finance</a:t>
              </a:r>
              <a:r>
                <a:rPr lang="en-US" dirty="0" smtClean="0"/>
                <a:t> </a:t>
              </a:r>
              <a:endParaRPr lang="en-US" dirty="0"/>
            </a:p>
          </p:txBody>
        </p:sp>
        <p:sp>
          <p:nvSpPr>
            <p:cNvPr id="79" name="Rectangle 78"/>
            <p:cNvSpPr/>
            <p:nvPr/>
          </p:nvSpPr>
          <p:spPr>
            <a:xfrm>
              <a:off x="3086100" y="2892394"/>
              <a:ext cx="843280" cy="697230"/>
            </a:xfrm>
            <a:prstGeom prst="rect">
              <a:avLst/>
            </a:prstGeom>
            <a:solidFill>
              <a:srgbClr val="63F4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latin typeface="Times New Roman" panose="02020603050405020304" pitchFamily="18" charset="0"/>
                  <a:cs typeface="Times New Roman" panose="02020603050405020304" pitchFamily="18" charset="0"/>
                </a:rPr>
                <a:t>Agriculture</a:t>
              </a:r>
              <a:r>
                <a:rPr lang="en-US" sz="1100" dirty="0" smtClean="0"/>
                <a:t> </a:t>
              </a:r>
              <a:endParaRPr lang="en-US" sz="1100" dirty="0"/>
            </a:p>
          </p:txBody>
        </p:sp>
        <p:sp>
          <p:nvSpPr>
            <p:cNvPr id="80" name="Rectangle 79"/>
            <p:cNvSpPr/>
            <p:nvPr/>
          </p:nvSpPr>
          <p:spPr>
            <a:xfrm>
              <a:off x="3998595" y="2892394"/>
              <a:ext cx="843280" cy="69723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Social Welfare</a:t>
              </a:r>
              <a:r>
                <a:rPr lang="en-US" dirty="0" smtClean="0"/>
                <a:t> </a:t>
              </a:r>
              <a:endParaRPr lang="en-US" dirty="0"/>
            </a:p>
          </p:txBody>
        </p:sp>
        <p:sp>
          <p:nvSpPr>
            <p:cNvPr id="81" name="Rectangle 80"/>
            <p:cNvSpPr/>
            <p:nvPr/>
          </p:nvSpPr>
          <p:spPr>
            <a:xfrm>
              <a:off x="4926330" y="2904490"/>
              <a:ext cx="843280" cy="69723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Planning</a:t>
              </a:r>
              <a:r>
                <a:rPr lang="en-US" dirty="0" smtClean="0"/>
                <a:t> </a:t>
              </a:r>
              <a:endParaRPr lang="en-US" dirty="0"/>
            </a:p>
          </p:txBody>
        </p:sp>
        <p:sp>
          <p:nvSpPr>
            <p:cNvPr id="82" name="Rectangle 81"/>
            <p:cNvSpPr/>
            <p:nvPr/>
          </p:nvSpPr>
          <p:spPr>
            <a:xfrm>
              <a:off x="5854065" y="2892394"/>
              <a:ext cx="843280" cy="69723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Forestry </a:t>
              </a:r>
              <a:r>
                <a:rPr lang="en-US" dirty="0" smtClean="0"/>
                <a:t> </a:t>
              </a:r>
              <a:endParaRPr lang="en-US" dirty="0"/>
            </a:p>
          </p:txBody>
        </p:sp>
        <p:sp>
          <p:nvSpPr>
            <p:cNvPr id="83" name="Rectangle 82"/>
            <p:cNvSpPr/>
            <p:nvPr/>
          </p:nvSpPr>
          <p:spPr>
            <a:xfrm>
              <a:off x="6741795" y="2892394"/>
              <a:ext cx="843280" cy="6972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Education </a:t>
              </a:r>
              <a:r>
                <a:rPr lang="en-US" dirty="0" smtClean="0"/>
                <a:t> </a:t>
              </a:r>
              <a:endParaRPr lang="en-US" dirty="0"/>
            </a:p>
          </p:txBody>
        </p:sp>
        <p:sp>
          <p:nvSpPr>
            <p:cNvPr id="181" name="Rectangle 180"/>
            <p:cNvSpPr/>
            <p:nvPr/>
          </p:nvSpPr>
          <p:spPr>
            <a:xfrm>
              <a:off x="132715" y="3790753"/>
              <a:ext cx="843280" cy="69723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GAD </a:t>
              </a:r>
              <a:endParaRPr lang="en-US" sz="1200" dirty="0"/>
            </a:p>
          </p:txBody>
        </p:sp>
        <p:sp>
          <p:nvSpPr>
            <p:cNvPr id="182" name="Rectangle 181"/>
            <p:cNvSpPr/>
            <p:nvPr/>
          </p:nvSpPr>
          <p:spPr>
            <a:xfrm>
              <a:off x="1189355" y="3790753"/>
              <a:ext cx="843280" cy="69723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Health </a:t>
              </a:r>
              <a:r>
                <a:rPr lang="en-US" dirty="0" smtClean="0"/>
                <a:t> </a:t>
              </a:r>
              <a:endParaRPr lang="en-US" dirty="0"/>
            </a:p>
          </p:txBody>
        </p:sp>
        <p:sp>
          <p:nvSpPr>
            <p:cNvPr id="183" name="Rectangle 182"/>
            <p:cNvSpPr/>
            <p:nvPr/>
          </p:nvSpPr>
          <p:spPr>
            <a:xfrm>
              <a:off x="2131695" y="3790753"/>
              <a:ext cx="843280" cy="69723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Finance</a:t>
              </a:r>
              <a:r>
                <a:rPr lang="en-US" dirty="0" smtClean="0"/>
                <a:t> </a:t>
              </a:r>
              <a:endParaRPr lang="en-US" dirty="0"/>
            </a:p>
          </p:txBody>
        </p:sp>
        <p:sp>
          <p:nvSpPr>
            <p:cNvPr id="184" name="Rectangle 183"/>
            <p:cNvSpPr/>
            <p:nvPr/>
          </p:nvSpPr>
          <p:spPr>
            <a:xfrm>
              <a:off x="3074035" y="3778657"/>
              <a:ext cx="843280" cy="697230"/>
            </a:xfrm>
            <a:prstGeom prst="rect">
              <a:avLst/>
            </a:prstGeom>
            <a:solidFill>
              <a:srgbClr val="63F4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latin typeface="Times New Roman" panose="02020603050405020304" pitchFamily="18" charset="0"/>
                  <a:cs typeface="Times New Roman" panose="02020603050405020304" pitchFamily="18" charset="0"/>
                </a:rPr>
                <a:t>Agriculture</a:t>
              </a:r>
              <a:r>
                <a:rPr lang="en-US" sz="1100" dirty="0" smtClean="0"/>
                <a:t> </a:t>
              </a:r>
              <a:endParaRPr lang="en-US" sz="1100" dirty="0"/>
            </a:p>
          </p:txBody>
        </p:sp>
        <p:sp>
          <p:nvSpPr>
            <p:cNvPr id="185" name="Rectangle 184"/>
            <p:cNvSpPr/>
            <p:nvPr/>
          </p:nvSpPr>
          <p:spPr>
            <a:xfrm>
              <a:off x="3986530" y="3778657"/>
              <a:ext cx="843280" cy="69723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Social Welfare</a:t>
              </a:r>
              <a:r>
                <a:rPr lang="en-US" dirty="0" smtClean="0"/>
                <a:t> </a:t>
              </a:r>
              <a:endParaRPr lang="en-US" dirty="0"/>
            </a:p>
          </p:txBody>
        </p:sp>
        <p:sp>
          <p:nvSpPr>
            <p:cNvPr id="186" name="Rectangle 185"/>
            <p:cNvSpPr/>
            <p:nvPr/>
          </p:nvSpPr>
          <p:spPr>
            <a:xfrm>
              <a:off x="4914265" y="3790753"/>
              <a:ext cx="843280" cy="69723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Planning</a:t>
              </a:r>
              <a:r>
                <a:rPr lang="en-US" dirty="0" smtClean="0"/>
                <a:t> </a:t>
              </a:r>
              <a:endParaRPr lang="en-US" dirty="0"/>
            </a:p>
          </p:txBody>
        </p:sp>
        <p:sp>
          <p:nvSpPr>
            <p:cNvPr id="187" name="Rectangle 186"/>
            <p:cNvSpPr/>
            <p:nvPr/>
          </p:nvSpPr>
          <p:spPr>
            <a:xfrm>
              <a:off x="5842000" y="3778657"/>
              <a:ext cx="843280" cy="69723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Forestry </a:t>
              </a:r>
              <a:r>
                <a:rPr lang="en-US" dirty="0" smtClean="0"/>
                <a:t> </a:t>
              </a:r>
              <a:endParaRPr lang="en-US" dirty="0"/>
            </a:p>
          </p:txBody>
        </p:sp>
        <p:sp>
          <p:nvSpPr>
            <p:cNvPr id="188" name="Rectangle 187"/>
            <p:cNvSpPr/>
            <p:nvPr/>
          </p:nvSpPr>
          <p:spPr>
            <a:xfrm>
              <a:off x="6729730" y="3778657"/>
              <a:ext cx="843280" cy="6972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Education</a:t>
              </a:r>
              <a:r>
                <a:rPr lang="en-US" dirty="0" smtClean="0"/>
                <a:t> </a:t>
              </a:r>
              <a:endParaRPr lang="en-US" dirty="0"/>
            </a:p>
          </p:txBody>
        </p:sp>
        <p:sp>
          <p:nvSpPr>
            <p:cNvPr id="211" name="Rectangle 210"/>
            <p:cNvSpPr/>
            <p:nvPr/>
          </p:nvSpPr>
          <p:spPr>
            <a:xfrm>
              <a:off x="123192" y="4771767"/>
              <a:ext cx="843280" cy="69723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GAD  </a:t>
              </a:r>
              <a:endParaRPr lang="en-US" sz="1200" dirty="0"/>
            </a:p>
          </p:txBody>
        </p:sp>
        <p:sp>
          <p:nvSpPr>
            <p:cNvPr id="212" name="Rectangle 211"/>
            <p:cNvSpPr/>
            <p:nvPr/>
          </p:nvSpPr>
          <p:spPr>
            <a:xfrm>
              <a:off x="1191262" y="4771767"/>
              <a:ext cx="843280" cy="69723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Health </a:t>
              </a:r>
              <a:r>
                <a:rPr lang="en-US" dirty="0" smtClean="0"/>
                <a:t> </a:t>
              </a:r>
              <a:endParaRPr lang="en-US" dirty="0"/>
            </a:p>
          </p:txBody>
        </p:sp>
        <p:sp>
          <p:nvSpPr>
            <p:cNvPr id="213" name="Rectangle 212"/>
            <p:cNvSpPr/>
            <p:nvPr/>
          </p:nvSpPr>
          <p:spPr>
            <a:xfrm>
              <a:off x="2133602" y="4771767"/>
              <a:ext cx="843280" cy="69723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Finance</a:t>
              </a:r>
              <a:r>
                <a:rPr lang="en-US" dirty="0" smtClean="0"/>
                <a:t> </a:t>
              </a:r>
              <a:endParaRPr lang="en-US" dirty="0"/>
            </a:p>
          </p:txBody>
        </p:sp>
        <p:sp>
          <p:nvSpPr>
            <p:cNvPr id="214" name="Rectangle 213"/>
            <p:cNvSpPr/>
            <p:nvPr/>
          </p:nvSpPr>
          <p:spPr>
            <a:xfrm>
              <a:off x="3075942" y="4759671"/>
              <a:ext cx="843280" cy="697230"/>
            </a:xfrm>
            <a:prstGeom prst="rect">
              <a:avLst/>
            </a:prstGeom>
            <a:solidFill>
              <a:srgbClr val="63F4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latin typeface="Times New Roman" panose="02020603050405020304" pitchFamily="18" charset="0"/>
                  <a:cs typeface="Times New Roman" panose="02020603050405020304" pitchFamily="18" charset="0"/>
                </a:rPr>
                <a:t>Agriculture</a:t>
              </a:r>
              <a:r>
                <a:rPr lang="en-US" sz="1100" dirty="0" smtClean="0"/>
                <a:t> </a:t>
              </a:r>
              <a:endParaRPr lang="en-US" sz="1100" dirty="0"/>
            </a:p>
          </p:txBody>
        </p:sp>
        <p:sp>
          <p:nvSpPr>
            <p:cNvPr id="215" name="Rectangle 214"/>
            <p:cNvSpPr/>
            <p:nvPr/>
          </p:nvSpPr>
          <p:spPr>
            <a:xfrm>
              <a:off x="3988437" y="4759671"/>
              <a:ext cx="843280" cy="69723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Social Welfare</a:t>
              </a:r>
              <a:r>
                <a:rPr lang="en-US" dirty="0" smtClean="0"/>
                <a:t> </a:t>
              </a:r>
              <a:endParaRPr lang="en-US" dirty="0"/>
            </a:p>
          </p:txBody>
        </p:sp>
        <p:sp>
          <p:nvSpPr>
            <p:cNvPr id="216" name="Rectangle 215"/>
            <p:cNvSpPr/>
            <p:nvPr/>
          </p:nvSpPr>
          <p:spPr>
            <a:xfrm>
              <a:off x="4916172" y="4771767"/>
              <a:ext cx="843280" cy="69723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Planning</a:t>
              </a:r>
              <a:r>
                <a:rPr lang="en-US" dirty="0" smtClean="0"/>
                <a:t> </a:t>
              </a:r>
              <a:endParaRPr lang="en-US" dirty="0"/>
            </a:p>
          </p:txBody>
        </p:sp>
        <p:sp>
          <p:nvSpPr>
            <p:cNvPr id="217" name="Rectangle 216"/>
            <p:cNvSpPr/>
            <p:nvPr/>
          </p:nvSpPr>
          <p:spPr>
            <a:xfrm>
              <a:off x="5843907" y="4759671"/>
              <a:ext cx="843280" cy="69723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Forestry </a:t>
              </a:r>
              <a:r>
                <a:rPr lang="en-US" dirty="0" smtClean="0"/>
                <a:t> </a:t>
              </a:r>
              <a:endParaRPr lang="en-US" dirty="0"/>
            </a:p>
          </p:txBody>
        </p:sp>
        <p:sp>
          <p:nvSpPr>
            <p:cNvPr id="218" name="Rectangle 217"/>
            <p:cNvSpPr/>
            <p:nvPr/>
          </p:nvSpPr>
          <p:spPr>
            <a:xfrm>
              <a:off x="6731637" y="4759671"/>
              <a:ext cx="843280" cy="6972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Education</a:t>
              </a:r>
              <a:endParaRPr lang="en-US" dirty="0"/>
            </a:p>
          </p:txBody>
        </p:sp>
        <p:sp>
          <p:nvSpPr>
            <p:cNvPr id="127" name="Rectangle 126"/>
            <p:cNvSpPr/>
            <p:nvPr/>
          </p:nvSpPr>
          <p:spPr>
            <a:xfrm>
              <a:off x="130802" y="2913828"/>
              <a:ext cx="843280" cy="69723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GAD </a:t>
              </a:r>
              <a:endParaRPr lang="en-US" sz="1200" dirty="0"/>
            </a:p>
          </p:txBody>
        </p:sp>
        <p:sp>
          <p:nvSpPr>
            <p:cNvPr id="157" name="Rectangle 156"/>
            <p:cNvSpPr/>
            <p:nvPr/>
          </p:nvSpPr>
          <p:spPr>
            <a:xfrm>
              <a:off x="123192" y="5654460"/>
              <a:ext cx="1353608" cy="35014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W-VT offices   </a:t>
              </a:r>
              <a:endParaRPr lang="en-US" sz="1200" dirty="0"/>
            </a:p>
          </p:txBody>
        </p:sp>
      </p:grpSp>
      <p:cxnSp>
        <p:nvCxnSpPr>
          <p:cNvPr id="119" name="Straight Connector 118"/>
          <p:cNvCxnSpPr/>
          <p:nvPr/>
        </p:nvCxnSpPr>
        <p:spPr>
          <a:xfrm flipV="1">
            <a:off x="193514" y="4246536"/>
            <a:ext cx="8744255" cy="17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V="1">
            <a:off x="176820" y="5161980"/>
            <a:ext cx="8825548" cy="25712"/>
          </a:xfrm>
          <a:prstGeom prst="line">
            <a:avLst/>
          </a:prstGeom>
        </p:spPr>
        <p:style>
          <a:lnRef idx="1">
            <a:schemeClr val="accent1"/>
          </a:lnRef>
          <a:fillRef idx="0">
            <a:schemeClr val="accent1"/>
          </a:fillRef>
          <a:effectRef idx="0">
            <a:schemeClr val="accent1"/>
          </a:effectRef>
          <a:fontRef idx="minor">
            <a:schemeClr val="tx1"/>
          </a:fontRef>
        </p:style>
      </p:cxnSp>
      <p:sp>
        <p:nvSpPr>
          <p:cNvPr id="126" name="Right Arrow 125"/>
          <p:cNvSpPr/>
          <p:nvPr/>
        </p:nvSpPr>
        <p:spPr>
          <a:xfrm>
            <a:off x="9049976" y="4517495"/>
            <a:ext cx="1251769" cy="30335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TextBox 165"/>
          <p:cNvSpPr txBox="1"/>
          <p:nvPr/>
        </p:nvSpPr>
        <p:spPr>
          <a:xfrm>
            <a:off x="176834" y="3604891"/>
            <a:ext cx="1028700" cy="461665"/>
          </a:xfrm>
          <a:prstGeom prst="rect">
            <a:avLst/>
          </a:prstGeom>
          <a:solidFill>
            <a:srgbClr val="FFFF00"/>
          </a:solidFill>
          <a:ln>
            <a:solidFill>
              <a:schemeClr val="tx1"/>
            </a:solidFill>
            <a:prstDash val="lgDash"/>
          </a:ln>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State/Region Level </a:t>
            </a:r>
            <a:endParaRPr lang="en-US" sz="1200" dirty="0">
              <a:latin typeface="Times New Roman" panose="02020603050405020304" pitchFamily="18" charset="0"/>
              <a:cs typeface="Times New Roman" panose="02020603050405020304" pitchFamily="18" charset="0"/>
            </a:endParaRPr>
          </a:p>
        </p:txBody>
      </p:sp>
      <p:sp>
        <p:nvSpPr>
          <p:cNvPr id="167" name="TextBox 166"/>
          <p:cNvSpPr txBox="1"/>
          <p:nvPr/>
        </p:nvSpPr>
        <p:spPr>
          <a:xfrm>
            <a:off x="193514" y="4572494"/>
            <a:ext cx="1028700" cy="461665"/>
          </a:xfrm>
          <a:prstGeom prst="rect">
            <a:avLst/>
          </a:prstGeom>
          <a:solidFill>
            <a:srgbClr val="92D050"/>
          </a:solidFill>
          <a:ln>
            <a:solidFill>
              <a:schemeClr val="tx1"/>
            </a:solidFill>
            <a:prstDash val="lgDash"/>
          </a:ln>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District Level</a:t>
            </a:r>
            <a:endParaRPr lang="en-US" sz="1200" dirty="0">
              <a:latin typeface="Times New Roman" panose="02020603050405020304" pitchFamily="18" charset="0"/>
              <a:cs typeface="Times New Roman" panose="02020603050405020304" pitchFamily="18" charset="0"/>
            </a:endParaRPr>
          </a:p>
        </p:txBody>
      </p:sp>
      <p:sp>
        <p:nvSpPr>
          <p:cNvPr id="168" name="TextBox 167"/>
          <p:cNvSpPr txBox="1"/>
          <p:nvPr/>
        </p:nvSpPr>
        <p:spPr>
          <a:xfrm>
            <a:off x="176834" y="5406451"/>
            <a:ext cx="1028700" cy="461665"/>
          </a:xfrm>
          <a:prstGeom prst="rect">
            <a:avLst/>
          </a:prstGeom>
          <a:solidFill>
            <a:srgbClr val="00B0F0"/>
          </a:solidFill>
          <a:ln>
            <a:solidFill>
              <a:schemeClr val="tx1"/>
            </a:solidFill>
            <a:prstDash val="lgDash"/>
          </a:ln>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Township Level</a:t>
            </a:r>
            <a:endParaRPr lang="en-US" sz="1200" dirty="0">
              <a:latin typeface="Times New Roman" panose="02020603050405020304" pitchFamily="18" charset="0"/>
              <a:cs typeface="Times New Roman" panose="02020603050405020304" pitchFamily="18" charset="0"/>
            </a:endParaRPr>
          </a:p>
        </p:txBody>
      </p:sp>
      <p:sp>
        <p:nvSpPr>
          <p:cNvPr id="173" name="TextBox 172"/>
          <p:cNvSpPr txBox="1"/>
          <p:nvPr/>
        </p:nvSpPr>
        <p:spPr>
          <a:xfrm>
            <a:off x="1475568" y="755346"/>
            <a:ext cx="2326791" cy="307777"/>
          </a:xfrm>
          <a:prstGeom prst="rect">
            <a:avLst/>
          </a:prstGeom>
          <a:noFill/>
          <a:ln>
            <a:solidFill>
              <a:schemeClr val="tx1"/>
            </a:solidFill>
            <a:prstDash val="lgDash"/>
          </a:ln>
        </p:spPr>
        <p:txBody>
          <a:bodyPr wrap="square" rtlCol="0">
            <a:spAutoFit/>
          </a:bodyPr>
          <a:lstStyle/>
          <a:p>
            <a:r>
              <a:rPr lang="en-US" sz="1400" b="1" dirty="0" smtClean="0">
                <a:latin typeface="Times New Roman" panose="02020603050405020304" pitchFamily="18" charset="0"/>
                <a:cs typeface="Times New Roman" panose="02020603050405020304" pitchFamily="18" charset="0"/>
              </a:rPr>
              <a:t>Local Government </a:t>
            </a:r>
            <a:r>
              <a:rPr lang="en-US" sz="1400" b="1" dirty="0" smtClean="0">
                <a:latin typeface="Times New Roman" panose="02020603050405020304" pitchFamily="18" charset="0"/>
                <a:cs typeface="Times New Roman" panose="02020603050405020304" pitchFamily="18" charset="0"/>
              </a:rPr>
              <a:t>Cabinet </a:t>
            </a:r>
            <a:endParaRPr lang="en-US" sz="1400" b="1" dirty="0">
              <a:latin typeface="Times New Roman" panose="02020603050405020304" pitchFamily="18" charset="0"/>
              <a:cs typeface="Times New Roman" panose="02020603050405020304" pitchFamily="18" charset="0"/>
            </a:endParaRPr>
          </a:p>
        </p:txBody>
      </p:sp>
      <p:sp>
        <p:nvSpPr>
          <p:cNvPr id="219" name="Up Arrow 218"/>
          <p:cNvSpPr/>
          <p:nvPr/>
        </p:nvSpPr>
        <p:spPr>
          <a:xfrm>
            <a:off x="5073963" y="2921088"/>
            <a:ext cx="276862" cy="504290"/>
          </a:xfrm>
          <a:prstGeom prst="up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4" name="Straight Arrow Connector 223"/>
          <p:cNvCxnSpPr>
            <a:stCxn id="181" idx="2"/>
            <a:endCxn id="211" idx="0"/>
          </p:cNvCxnSpPr>
          <p:nvPr/>
        </p:nvCxnSpPr>
        <p:spPr>
          <a:xfrm flipH="1">
            <a:off x="1766849" y="5084406"/>
            <a:ext cx="9354" cy="284962"/>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6" name="Straight Arrow Connector 225"/>
          <p:cNvCxnSpPr/>
          <p:nvPr/>
        </p:nvCxnSpPr>
        <p:spPr>
          <a:xfrm>
            <a:off x="3765069" y="4475246"/>
            <a:ext cx="1907" cy="283784"/>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3" name="Straight Arrow Connector 232"/>
          <p:cNvCxnSpPr/>
          <p:nvPr/>
        </p:nvCxnSpPr>
        <p:spPr>
          <a:xfrm>
            <a:off x="1779266" y="4122578"/>
            <a:ext cx="1907" cy="283784"/>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4" name="Straight Arrow Connector 233"/>
          <p:cNvCxnSpPr/>
          <p:nvPr/>
        </p:nvCxnSpPr>
        <p:spPr>
          <a:xfrm>
            <a:off x="2823204" y="4097136"/>
            <a:ext cx="1907" cy="283784"/>
          </a:xfrm>
          <a:prstGeom prst="straightConnector1">
            <a:avLst/>
          </a:prstGeom>
          <a:ln w="28575">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5" name="Straight Arrow Connector 234"/>
          <p:cNvCxnSpPr/>
          <p:nvPr/>
        </p:nvCxnSpPr>
        <p:spPr>
          <a:xfrm>
            <a:off x="4679626" y="4069804"/>
            <a:ext cx="1907" cy="283784"/>
          </a:xfrm>
          <a:prstGeom prst="straightConnector1">
            <a:avLst/>
          </a:prstGeom>
          <a:ln w="28575">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6" name="Straight Arrow Connector 235"/>
          <p:cNvCxnSpPr/>
          <p:nvPr/>
        </p:nvCxnSpPr>
        <p:spPr>
          <a:xfrm>
            <a:off x="5607198" y="4084555"/>
            <a:ext cx="1907" cy="283784"/>
          </a:xfrm>
          <a:prstGeom prst="straightConnector1">
            <a:avLst/>
          </a:prstGeom>
          <a:ln w="28575">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7" name="Straight Arrow Connector 236"/>
          <p:cNvCxnSpPr/>
          <p:nvPr/>
        </p:nvCxnSpPr>
        <p:spPr>
          <a:xfrm>
            <a:off x="6547156" y="4097136"/>
            <a:ext cx="1907" cy="283784"/>
          </a:xfrm>
          <a:prstGeom prst="straightConnector1">
            <a:avLst/>
          </a:prstGeom>
          <a:ln w="28575">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8" name="Straight Arrow Connector 237"/>
          <p:cNvCxnSpPr/>
          <p:nvPr/>
        </p:nvCxnSpPr>
        <p:spPr>
          <a:xfrm>
            <a:off x="7461713" y="4084555"/>
            <a:ext cx="1907" cy="283784"/>
          </a:xfrm>
          <a:prstGeom prst="straightConnector1">
            <a:avLst/>
          </a:prstGeom>
          <a:ln w="28575">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9" name="Straight Arrow Connector 238"/>
          <p:cNvCxnSpPr/>
          <p:nvPr/>
        </p:nvCxnSpPr>
        <p:spPr>
          <a:xfrm>
            <a:off x="8350877" y="4097136"/>
            <a:ext cx="1907" cy="283784"/>
          </a:xfrm>
          <a:prstGeom prst="straightConnector1">
            <a:avLst/>
          </a:prstGeom>
          <a:ln w="28575">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0" name="Straight Arrow Connector 239"/>
          <p:cNvCxnSpPr/>
          <p:nvPr/>
        </p:nvCxnSpPr>
        <p:spPr>
          <a:xfrm>
            <a:off x="3773955" y="4108985"/>
            <a:ext cx="1907" cy="283784"/>
          </a:xfrm>
          <a:prstGeom prst="straightConnector1">
            <a:avLst/>
          </a:prstGeom>
          <a:ln w="28575">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2851609" y="5055860"/>
            <a:ext cx="1907" cy="283784"/>
          </a:xfrm>
          <a:prstGeom prst="straightConnector1">
            <a:avLst/>
          </a:prstGeom>
          <a:ln w="28575">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a:off x="4708031" y="5028528"/>
            <a:ext cx="1907" cy="283784"/>
          </a:xfrm>
          <a:prstGeom prst="straightConnector1">
            <a:avLst/>
          </a:prstGeom>
          <a:ln w="28575">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a:off x="5635603" y="5043279"/>
            <a:ext cx="1907" cy="283784"/>
          </a:xfrm>
          <a:prstGeom prst="straightConnector1">
            <a:avLst/>
          </a:prstGeom>
          <a:ln w="28575">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a:off x="6575561" y="5055860"/>
            <a:ext cx="1907" cy="283784"/>
          </a:xfrm>
          <a:prstGeom prst="straightConnector1">
            <a:avLst/>
          </a:prstGeom>
          <a:ln w="28575">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a:off x="7490118" y="5043279"/>
            <a:ext cx="1907" cy="283784"/>
          </a:xfrm>
          <a:prstGeom prst="straightConnector1">
            <a:avLst/>
          </a:prstGeom>
          <a:ln w="28575">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a:off x="8379282" y="5055860"/>
            <a:ext cx="1907" cy="283784"/>
          </a:xfrm>
          <a:prstGeom prst="straightConnector1">
            <a:avLst/>
          </a:prstGeom>
          <a:ln w="28575">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a:off x="3802360" y="5067709"/>
            <a:ext cx="1907" cy="283784"/>
          </a:xfrm>
          <a:prstGeom prst="straightConnector1">
            <a:avLst/>
          </a:prstGeom>
          <a:ln w="28575">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782898" y="2763581"/>
            <a:ext cx="278274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127" idx="0"/>
          </p:cNvCxnSpPr>
          <p:nvPr/>
        </p:nvCxnSpPr>
        <p:spPr>
          <a:xfrm flipH="1">
            <a:off x="1774324" y="2763581"/>
            <a:ext cx="8574" cy="74013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Left-Right Arrow 15"/>
          <p:cNvSpPr/>
          <p:nvPr/>
        </p:nvSpPr>
        <p:spPr>
          <a:xfrm>
            <a:off x="2167915" y="3827161"/>
            <a:ext cx="300585" cy="164142"/>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8" name="Left-Right Arrow 127"/>
          <p:cNvSpPr/>
          <p:nvPr/>
        </p:nvSpPr>
        <p:spPr>
          <a:xfrm>
            <a:off x="2145269" y="4647460"/>
            <a:ext cx="300585" cy="164142"/>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9" name="Left-Right Arrow 128"/>
          <p:cNvSpPr/>
          <p:nvPr/>
        </p:nvSpPr>
        <p:spPr>
          <a:xfrm>
            <a:off x="2145269" y="5603077"/>
            <a:ext cx="300585" cy="164142"/>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58" name="Straight Arrow Connector 157"/>
          <p:cNvCxnSpPr/>
          <p:nvPr/>
        </p:nvCxnSpPr>
        <p:spPr>
          <a:xfrm flipH="1">
            <a:off x="1807853" y="5978650"/>
            <a:ext cx="9523" cy="283784"/>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676072" y="3853780"/>
            <a:ext cx="616707"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8694014" y="4793766"/>
            <a:ext cx="616707"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8694014" y="5700449"/>
            <a:ext cx="616707"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74" name="Rectangle 173"/>
          <p:cNvSpPr/>
          <p:nvPr/>
        </p:nvSpPr>
        <p:spPr>
          <a:xfrm>
            <a:off x="8494218" y="1743869"/>
            <a:ext cx="843280" cy="6972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Minister-9</a:t>
            </a:r>
            <a:r>
              <a:rPr lang="en-US" dirty="0" smtClean="0"/>
              <a:t> </a:t>
            </a:r>
            <a:endParaRPr lang="en-US" dirty="0"/>
          </a:p>
        </p:txBody>
      </p:sp>
      <p:sp>
        <p:nvSpPr>
          <p:cNvPr id="177" name="TextBox 176"/>
          <p:cNvSpPr txBox="1"/>
          <p:nvPr/>
        </p:nvSpPr>
        <p:spPr>
          <a:xfrm>
            <a:off x="7612571" y="6262434"/>
            <a:ext cx="1673579" cy="307777"/>
          </a:xfrm>
          <a:prstGeom prst="rect">
            <a:avLst/>
          </a:prstGeom>
          <a:noFill/>
          <a:ln>
            <a:solidFill>
              <a:schemeClr val="tx1"/>
            </a:solidFill>
            <a:prstDash val="lgDash"/>
          </a:ln>
        </p:spPr>
        <p:txBody>
          <a:bodyPr wrap="square" rtlCol="0">
            <a:spAutoFit/>
          </a:bodyPr>
          <a:lstStyle/>
          <a:p>
            <a:r>
              <a:rPr lang="en-US" sz="1400" b="1" dirty="0" smtClean="0">
                <a:latin typeface="Times New Roman" panose="02020603050405020304" pitchFamily="18" charset="0"/>
                <a:cs typeface="Times New Roman" panose="02020603050405020304" pitchFamily="18" charset="0"/>
              </a:rPr>
              <a:t>Local Departments  </a:t>
            </a:r>
            <a:endParaRPr lang="en-US" sz="1400" b="1" dirty="0">
              <a:latin typeface="Times New Roman" panose="02020603050405020304" pitchFamily="18" charset="0"/>
              <a:cs typeface="Times New Roman" panose="02020603050405020304" pitchFamily="18" charset="0"/>
            </a:endParaRPr>
          </a:p>
        </p:txBody>
      </p:sp>
      <p:sp>
        <p:nvSpPr>
          <p:cNvPr id="178" name="Rectangle 177"/>
          <p:cNvSpPr/>
          <p:nvPr/>
        </p:nvSpPr>
        <p:spPr>
          <a:xfrm>
            <a:off x="10384411" y="5633161"/>
            <a:ext cx="843280" cy="43633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anose="02020603050405020304" pitchFamily="18" charset="0"/>
                <a:cs typeface="Times New Roman" panose="02020603050405020304" pitchFamily="18" charset="0"/>
              </a:rPr>
              <a:t>Finance</a:t>
            </a:r>
            <a:r>
              <a:rPr lang="en-US" dirty="0" smtClean="0"/>
              <a:t> </a:t>
            </a:r>
            <a:endParaRPr lang="en-US" dirty="0"/>
          </a:p>
        </p:txBody>
      </p:sp>
      <p:cxnSp>
        <p:nvCxnSpPr>
          <p:cNvPr id="24" name="Straight Connector 23"/>
          <p:cNvCxnSpPr>
            <a:stCxn id="178" idx="2"/>
          </p:cNvCxnSpPr>
          <p:nvPr/>
        </p:nvCxnSpPr>
        <p:spPr>
          <a:xfrm>
            <a:off x="10806051" y="6069491"/>
            <a:ext cx="0" cy="535775"/>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Slide Number Placeholder 24"/>
          <p:cNvSpPr>
            <a:spLocks noGrp="1"/>
          </p:cNvSpPr>
          <p:nvPr>
            <p:ph type="sldNum" sz="quarter" idx="12"/>
          </p:nvPr>
        </p:nvSpPr>
        <p:spPr/>
        <p:txBody>
          <a:bodyPr/>
          <a:lstStyle/>
          <a:p>
            <a:fld id="{6D1FCECF-EA6A-4266-BDAF-C604E4575066}" type="slidenum">
              <a:rPr lang="en-US" smtClean="0"/>
              <a:t>8</a:t>
            </a:fld>
            <a:endParaRPr lang="en-US"/>
          </a:p>
        </p:txBody>
      </p:sp>
    </p:spTree>
    <p:extLst>
      <p:ext uri="{BB962C8B-B14F-4D97-AF65-F5344CB8AC3E}">
        <p14:creationId xmlns:p14="http://schemas.microsoft.com/office/powerpoint/2010/main" val="3295340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1367429313"/>
              </p:ext>
            </p:extLst>
          </p:nvPr>
        </p:nvGraphicFramePr>
        <p:xfrm>
          <a:off x="196947" y="942534"/>
          <a:ext cx="11746523" cy="5586981"/>
        </p:xfrm>
        <a:graphic>
          <a:graphicData uri="http://schemas.openxmlformats.org/drawingml/2006/table">
            <a:tbl>
              <a:tblPr firstRow="1" firstCol="1" bandRow="1">
                <a:tableStyleId>{5940675A-B579-460E-94D1-54222C63F5DA}</a:tableStyleId>
              </a:tblPr>
              <a:tblGrid>
                <a:gridCol w="2681953"/>
                <a:gridCol w="6162230"/>
                <a:gridCol w="2902340"/>
              </a:tblGrid>
              <a:tr h="658643">
                <a:tc>
                  <a:txBody>
                    <a:bodyPr/>
                    <a:lstStyle/>
                    <a:p>
                      <a:pPr marL="0" marR="0" algn="ctr">
                        <a:lnSpc>
                          <a:spcPct val="115000"/>
                        </a:lnSpc>
                        <a:spcBef>
                          <a:spcPts val="600"/>
                        </a:spcBef>
                        <a:spcAft>
                          <a:spcPts val="600"/>
                        </a:spcAft>
                      </a:pPr>
                      <a:r>
                        <a:rPr lang="en-US" sz="2400" b="1" dirty="0" smtClean="0">
                          <a:effectLst/>
                        </a:rPr>
                        <a:t>Sector</a:t>
                      </a:r>
                      <a:endParaRPr lang="en-US" sz="2400" b="1"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solidFill>
                      <a:srgbClr val="00B050"/>
                    </a:solidFill>
                  </a:tcPr>
                </a:tc>
                <a:tc>
                  <a:txBody>
                    <a:bodyPr/>
                    <a:lstStyle/>
                    <a:p>
                      <a:pPr marL="0" marR="0" algn="ctr">
                        <a:lnSpc>
                          <a:spcPct val="115000"/>
                        </a:lnSpc>
                        <a:spcBef>
                          <a:spcPts val="600"/>
                        </a:spcBef>
                        <a:spcAft>
                          <a:spcPts val="600"/>
                        </a:spcAft>
                      </a:pPr>
                      <a:r>
                        <a:rPr lang="en-US" sz="2400" b="1" dirty="0">
                          <a:effectLst/>
                        </a:rPr>
                        <a:t>Central Government </a:t>
                      </a:r>
                      <a:endParaRPr lang="en-US" sz="2400" b="1"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solidFill>
                      <a:srgbClr val="00B050"/>
                    </a:solidFill>
                  </a:tcPr>
                </a:tc>
                <a:tc>
                  <a:txBody>
                    <a:bodyPr/>
                    <a:lstStyle/>
                    <a:p>
                      <a:pPr marL="0" marR="0" algn="ctr">
                        <a:lnSpc>
                          <a:spcPct val="115000"/>
                        </a:lnSpc>
                        <a:spcBef>
                          <a:spcPts val="600"/>
                        </a:spcBef>
                        <a:spcAft>
                          <a:spcPts val="600"/>
                        </a:spcAft>
                      </a:pPr>
                      <a:r>
                        <a:rPr lang="en-US" sz="2400" b="1" dirty="0">
                          <a:effectLst/>
                        </a:rPr>
                        <a:t>Local Governments</a:t>
                      </a:r>
                      <a:endParaRPr lang="en-US" sz="2400" b="1"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solidFill>
                      <a:srgbClr val="00B050"/>
                    </a:solidFill>
                  </a:tcPr>
                </a:tc>
              </a:tr>
              <a:tr h="1481947">
                <a:tc>
                  <a:txBody>
                    <a:bodyPr/>
                    <a:lstStyle/>
                    <a:p>
                      <a:pPr marL="0" marR="0" algn="just">
                        <a:lnSpc>
                          <a:spcPct val="115000"/>
                        </a:lnSpc>
                        <a:spcBef>
                          <a:spcPts val="600"/>
                        </a:spcBef>
                        <a:spcAft>
                          <a:spcPts val="0"/>
                        </a:spcAft>
                      </a:pPr>
                      <a:r>
                        <a:rPr lang="en-US" sz="2000" dirty="0">
                          <a:effectLst/>
                        </a:rPr>
                        <a:t>Administration/ Management Sector</a:t>
                      </a:r>
                      <a:endParaRPr lang="en-US" sz="20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solidFill>
                      <a:schemeClr val="accent4">
                        <a:lumMod val="40000"/>
                        <a:lumOff val="60000"/>
                      </a:schemeClr>
                    </a:solidFill>
                  </a:tcPr>
                </a:tc>
                <a:tc>
                  <a:txBody>
                    <a:bodyPr/>
                    <a:lstStyle/>
                    <a:p>
                      <a:pPr marL="0" marR="0">
                        <a:lnSpc>
                          <a:spcPct val="115000"/>
                        </a:lnSpc>
                        <a:spcBef>
                          <a:spcPts val="600"/>
                        </a:spcBef>
                        <a:spcAft>
                          <a:spcPts val="0"/>
                        </a:spcAft>
                      </a:pPr>
                      <a:r>
                        <a:rPr lang="en-US" sz="1800" dirty="0">
                          <a:effectLst/>
                        </a:rPr>
                        <a:t>General Administration, Administration of town and village land, Tenants, Narcotic drugs and psychotropic substances, Union  secrets,  Associations, Prisons, Development of Border Areas; Citizenship, naturalization, termination and revocation of citizenship, citizenship scrutiny and registration, and Titles and honors.</a:t>
                      </a:r>
                      <a:endParaRPr lang="en-US" sz="18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solidFill>
                      <a:schemeClr val="accent4">
                        <a:lumMod val="40000"/>
                        <a:lumOff val="60000"/>
                      </a:schemeClr>
                    </a:solidFill>
                  </a:tcPr>
                </a:tc>
                <a:tc>
                  <a:txBody>
                    <a:bodyPr/>
                    <a:lstStyle/>
                    <a:p>
                      <a:pPr marL="0" marR="0">
                        <a:lnSpc>
                          <a:spcPct val="115000"/>
                        </a:lnSpc>
                        <a:spcBef>
                          <a:spcPts val="600"/>
                        </a:spcBef>
                        <a:spcAft>
                          <a:spcPts val="0"/>
                        </a:spcAft>
                      </a:pPr>
                      <a:r>
                        <a:rPr lang="en-US" sz="1800" dirty="0">
                          <a:effectLst/>
                        </a:rPr>
                        <a:t>Development matters, Town and housing development, Honorary certificates and awards. </a:t>
                      </a:r>
                      <a:endParaRPr lang="en-US" sz="18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solidFill>
                      <a:schemeClr val="accent4">
                        <a:lumMod val="40000"/>
                        <a:lumOff val="60000"/>
                      </a:schemeClr>
                    </a:solidFill>
                  </a:tcPr>
                </a:tc>
              </a:tr>
              <a:tr h="548870">
                <a:tc>
                  <a:txBody>
                    <a:bodyPr/>
                    <a:lstStyle/>
                    <a:p>
                      <a:pPr marL="0" marR="0" algn="just">
                        <a:lnSpc>
                          <a:spcPct val="115000"/>
                        </a:lnSpc>
                        <a:spcBef>
                          <a:spcPts val="600"/>
                        </a:spcBef>
                        <a:spcAft>
                          <a:spcPts val="0"/>
                        </a:spcAft>
                      </a:pPr>
                      <a:r>
                        <a:rPr lang="en-US" sz="2000" spc="-30" dirty="0">
                          <a:effectLst/>
                        </a:rPr>
                        <a:t>Civil Servants Sector</a:t>
                      </a:r>
                      <a:endParaRPr lang="en-US" sz="2000" dirty="0">
                        <a:solidFill>
                          <a:srgbClr val="FF0000"/>
                        </a:solidFill>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15000"/>
                        </a:lnSpc>
                        <a:spcBef>
                          <a:spcPts val="0"/>
                        </a:spcBef>
                        <a:spcAft>
                          <a:spcPts val="0"/>
                        </a:spcAft>
                      </a:pPr>
                      <a:r>
                        <a:rPr lang="en-US" sz="1800" dirty="0">
                          <a:effectLst/>
                        </a:rPr>
                        <a:t>Recruitment, Promotion, Transfer, Dismiss, Taking Action and others;</a:t>
                      </a:r>
                      <a:endParaRPr lang="en-US" sz="1800" dirty="0">
                        <a:solidFill>
                          <a:srgbClr val="FF0000"/>
                        </a:solidFill>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15000"/>
                        </a:lnSpc>
                        <a:spcBef>
                          <a:spcPts val="600"/>
                        </a:spcBef>
                        <a:spcAft>
                          <a:spcPts val="0"/>
                        </a:spcAft>
                      </a:pPr>
                      <a:r>
                        <a:rPr lang="en-US" sz="1800" dirty="0">
                          <a:effectLst/>
                        </a:rPr>
                        <a:t>Manage, Guide, Supervise, Inspect</a:t>
                      </a:r>
                      <a:endParaRPr lang="en-US" sz="1800" dirty="0">
                        <a:solidFill>
                          <a:srgbClr val="FF0000"/>
                        </a:solidFill>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solidFill>
                      <a:schemeClr val="accent5">
                        <a:lumMod val="40000"/>
                        <a:lumOff val="60000"/>
                      </a:schemeClr>
                    </a:solidFill>
                  </a:tcPr>
                </a:tc>
              </a:tr>
              <a:tr h="1640634">
                <a:tc>
                  <a:txBody>
                    <a:bodyPr/>
                    <a:lstStyle/>
                    <a:p>
                      <a:pPr marL="0" marR="0" algn="just">
                        <a:lnSpc>
                          <a:spcPct val="115000"/>
                        </a:lnSpc>
                        <a:spcBef>
                          <a:spcPts val="0"/>
                        </a:spcBef>
                        <a:spcAft>
                          <a:spcPts val="0"/>
                        </a:spcAft>
                      </a:pPr>
                      <a:r>
                        <a:rPr lang="en-US" sz="2000" dirty="0">
                          <a:effectLst/>
                        </a:rPr>
                        <a:t>Education Sector</a:t>
                      </a:r>
                      <a:endParaRPr lang="en-US" sz="20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solidFill>
                      <a:schemeClr val="accent2">
                        <a:lumMod val="60000"/>
                        <a:lumOff val="40000"/>
                      </a:schemeClr>
                    </a:solidFill>
                  </a:tcPr>
                </a:tc>
                <a:tc>
                  <a:txBody>
                    <a:bodyPr/>
                    <a:lstStyle/>
                    <a:p>
                      <a:pPr marL="0" marR="0">
                        <a:lnSpc>
                          <a:spcPct val="115000"/>
                        </a:lnSpc>
                        <a:spcBef>
                          <a:spcPts val="0"/>
                        </a:spcBef>
                        <a:spcAft>
                          <a:spcPts val="0"/>
                        </a:spcAft>
                      </a:pPr>
                      <a:r>
                        <a:rPr lang="en-US" sz="1800" dirty="0">
                          <a:effectLst/>
                        </a:rPr>
                        <a:t>Educational curricula, syllabus, teaching methodology, research, plans, projects and standards; Universities, Degree colleges, institutes and other institutions of higher education; Examinations prescribed by the Union; Private schools and training;</a:t>
                      </a:r>
                    </a:p>
                    <a:p>
                      <a:pPr marL="0" marR="4057650" algn="r">
                        <a:lnSpc>
                          <a:spcPct val="115000"/>
                        </a:lnSpc>
                        <a:spcBef>
                          <a:spcPts val="0"/>
                        </a:spcBef>
                        <a:spcAft>
                          <a:spcPts val="0"/>
                        </a:spcAft>
                      </a:pPr>
                      <a:r>
                        <a:rPr lang="en-US" sz="1800" dirty="0">
                          <a:effectLst/>
                        </a:rPr>
                        <a:t> </a:t>
                      </a:r>
                      <a:endParaRPr lang="en-US" sz="18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solidFill>
                      <a:schemeClr val="accent2">
                        <a:lumMod val="60000"/>
                        <a:lumOff val="40000"/>
                      </a:schemeClr>
                    </a:solidFill>
                  </a:tcPr>
                </a:tc>
                <a:tc>
                  <a:txBody>
                    <a:bodyPr/>
                    <a:lstStyle/>
                    <a:p>
                      <a:pPr marL="0" marR="0" indent="0" algn="l" defTabSz="914400" rtl="0" eaLnBrk="1" fontAlgn="auto" latinLnBrk="0" hangingPunct="1">
                        <a:lnSpc>
                          <a:spcPct val="115000"/>
                        </a:lnSpc>
                        <a:spcBef>
                          <a:spcPts val="600"/>
                        </a:spcBef>
                        <a:spcAft>
                          <a:spcPts val="0"/>
                        </a:spcAft>
                        <a:buClrTx/>
                        <a:buSzTx/>
                        <a:buFontTx/>
                        <a:buNone/>
                        <a:tabLst/>
                        <a:defRPr/>
                      </a:pPr>
                      <a:endParaRPr lang="en-US" sz="1800" dirty="0" smtClean="0">
                        <a:effectLst/>
                      </a:endParaRPr>
                    </a:p>
                    <a:p>
                      <a:pPr marL="0" marR="0" indent="0" algn="l" defTabSz="914400" rtl="0" eaLnBrk="1" fontAlgn="auto" latinLnBrk="0" hangingPunct="1">
                        <a:lnSpc>
                          <a:spcPct val="115000"/>
                        </a:lnSpc>
                        <a:spcBef>
                          <a:spcPts val="600"/>
                        </a:spcBef>
                        <a:spcAft>
                          <a:spcPts val="0"/>
                        </a:spcAft>
                        <a:buClrTx/>
                        <a:buSzTx/>
                        <a:buFontTx/>
                        <a:buNone/>
                        <a:tabLst/>
                        <a:defRPr/>
                      </a:pPr>
                      <a:r>
                        <a:rPr lang="en-US" sz="1800" dirty="0" smtClean="0">
                          <a:effectLst/>
                        </a:rPr>
                        <a:t>Manage, Guide, Supervise, Inspect</a:t>
                      </a:r>
                      <a:endParaRPr lang="en-US" sz="1800" dirty="0" smtClean="0">
                        <a:solidFill>
                          <a:srgbClr val="FF0000"/>
                        </a:solidFill>
                        <a:effectLst/>
                        <a:latin typeface="Calibri" panose="020F0502020204030204" pitchFamily="34" charset="0"/>
                        <a:ea typeface="ＭＳ 明朝" panose="02020609040205080304" pitchFamily="17" charset="-128"/>
                        <a:cs typeface="Times New Roman" panose="02020603050405020304" pitchFamily="18" charset="0"/>
                      </a:endParaRPr>
                    </a:p>
                    <a:p>
                      <a:pPr marL="0" marR="0" algn="l">
                        <a:lnSpc>
                          <a:spcPct val="115000"/>
                        </a:lnSpc>
                        <a:spcBef>
                          <a:spcPts val="600"/>
                        </a:spcBef>
                        <a:spcAft>
                          <a:spcPts val="0"/>
                        </a:spcAft>
                      </a:pPr>
                      <a:endParaRPr lang="en-US" sz="18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solidFill>
                      <a:schemeClr val="accent2">
                        <a:lumMod val="60000"/>
                        <a:lumOff val="40000"/>
                      </a:schemeClr>
                    </a:solidFill>
                  </a:tcPr>
                </a:tc>
              </a:tr>
              <a:tr h="548870">
                <a:tc>
                  <a:txBody>
                    <a:bodyPr/>
                    <a:lstStyle/>
                    <a:p>
                      <a:pPr marL="0" marR="0" algn="just">
                        <a:lnSpc>
                          <a:spcPct val="115000"/>
                        </a:lnSpc>
                        <a:spcBef>
                          <a:spcPts val="0"/>
                        </a:spcBef>
                        <a:spcAft>
                          <a:spcPts val="0"/>
                        </a:spcAft>
                      </a:pPr>
                      <a:r>
                        <a:rPr lang="en-US" sz="2000" dirty="0">
                          <a:effectLst/>
                        </a:rPr>
                        <a:t>Others</a:t>
                      </a:r>
                      <a:endParaRPr lang="en-US" sz="20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15000"/>
                        </a:lnSpc>
                        <a:spcBef>
                          <a:spcPts val="0"/>
                        </a:spcBef>
                        <a:spcAft>
                          <a:spcPts val="0"/>
                        </a:spcAft>
                      </a:pPr>
                      <a:r>
                        <a:rPr lang="en-US" sz="1800" dirty="0">
                          <a:effectLst/>
                        </a:rPr>
                        <a:t>Union Defense and security sector;  Foreign Affairs sector;</a:t>
                      </a:r>
                      <a:endParaRPr lang="en-US" sz="18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15000"/>
                        </a:lnSpc>
                        <a:spcBef>
                          <a:spcPts val="600"/>
                        </a:spcBef>
                        <a:spcAft>
                          <a:spcPts val="0"/>
                        </a:spcAft>
                      </a:pPr>
                      <a:r>
                        <a:rPr lang="en-US" sz="1800" dirty="0">
                          <a:effectLst/>
                        </a:rPr>
                        <a:t>-</a:t>
                      </a:r>
                      <a:endParaRPr lang="en-US" sz="18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solidFill>
                      <a:schemeClr val="accent6">
                        <a:lumMod val="40000"/>
                        <a:lumOff val="60000"/>
                      </a:schemeClr>
                    </a:solidFill>
                  </a:tcPr>
                </a:tc>
              </a:tr>
            </a:tbl>
          </a:graphicData>
        </a:graphic>
      </p:graphicFrame>
      <p:sp>
        <p:nvSpPr>
          <p:cNvPr id="10" name="Rectangle 1"/>
          <p:cNvSpPr>
            <a:spLocks noChangeArrowheads="1"/>
          </p:cNvSpPr>
          <p:nvPr/>
        </p:nvSpPr>
        <p:spPr bwMode="auto">
          <a:xfrm>
            <a:off x="-459778" y="185415"/>
            <a:ext cx="105885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The Division of Roles between Central and Local Governments </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6D1FCECF-EA6A-4266-BDAF-C604E4575066}" type="slidenum">
              <a:rPr lang="en-US" smtClean="0"/>
              <a:t>9</a:t>
            </a:fld>
            <a:endParaRPr lang="en-US"/>
          </a:p>
        </p:txBody>
      </p:sp>
    </p:spTree>
    <p:extLst>
      <p:ext uri="{BB962C8B-B14F-4D97-AF65-F5344CB8AC3E}">
        <p14:creationId xmlns:p14="http://schemas.microsoft.com/office/powerpoint/2010/main" val="802060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2432</TotalTime>
  <Words>2056</Words>
  <Application>Microsoft Office PowerPoint</Application>
  <PresentationFormat>Widescreen</PresentationFormat>
  <Paragraphs>405</Paragraphs>
  <Slides>21</Slides>
  <Notes>12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21</vt:i4>
      </vt:variant>
    </vt:vector>
  </HeadingPairs>
  <TitlesOfParts>
    <vt:vector size="34" baseType="lpstr">
      <vt:lpstr>ＭＳ 明朝</vt:lpstr>
      <vt:lpstr>Adobe Devanagari</vt:lpstr>
      <vt:lpstr>Arial</vt:lpstr>
      <vt:lpstr>Arial Black</vt:lpstr>
      <vt:lpstr>Baskerville Old Face</vt:lpstr>
      <vt:lpstr>Book Antiqua</vt:lpstr>
      <vt:lpstr>Calibri</vt:lpstr>
      <vt:lpstr>Calibri Light</vt:lpstr>
      <vt:lpstr>Candara</vt:lpstr>
      <vt:lpstr>French Script MT</vt:lpstr>
      <vt:lpstr>Times New Roman</vt:lpstr>
      <vt:lpstr>Wingdings</vt:lpstr>
      <vt:lpstr>Office Theme</vt:lpstr>
      <vt:lpstr>Local Administration and Policy Implementation in Local Governments of Myanmar  </vt:lpstr>
      <vt:lpstr>Today’s Focus </vt:lpstr>
      <vt:lpstr>Geo &amp; Demographic</vt:lpstr>
      <vt:lpstr>State Structure and System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Administration in Local Governments of Myanmar</dc:title>
  <dc:creator>Akar Tin Oo</dc:creator>
  <cp:lastModifiedBy>Akar Tin Oo</cp:lastModifiedBy>
  <cp:revision>104</cp:revision>
  <dcterms:created xsi:type="dcterms:W3CDTF">2016-06-28T15:00:07Z</dcterms:created>
  <dcterms:modified xsi:type="dcterms:W3CDTF">2016-06-30T07:32:28Z</dcterms:modified>
</cp:coreProperties>
</file>