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8" r:id="rId2"/>
    <p:sldId id="326" r:id="rId3"/>
    <p:sldId id="362" r:id="rId4"/>
    <p:sldId id="363" r:id="rId5"/>
    <p:sldId id="327" r:id="rId6"/>
    <p:sldId id="329" r:id="rId7"/>
    <p:sldId id="328" r:id="rId8"/>
    <p:sldId id="340" r:id="rId9"/>
    <p:sldId id="369" r:id="rId10"/>
    <p:sldId id="368" r:id="rId11"/>
    <p:sldId id="366" r:id="rId12"/>
    <p:sldId id="367" r:id="rId13"/>
    <p:sldId id="365" r:id="rId14"/>
    <p:sldId id="358" r:id="rId15"/>
    <p:sldId id="359" r:id="rId16"/>
    <p:sldId id="360" r:id="rId17"/>
    <p:sldId id="334" r:id="rId18"/>
    <p:sldId id="370" r:id="rId19"/>
    <p:sldId id="353" r:id="rId20"/>
    <p:sldId id="344" r:id="rId21"/>
    <p:sldId id="345" r:id="rId22"/>
    <p:sldId id="346" r:id="rId23"/>
    <p:sldId id="347" r:id="rId24"/>
    <p:sldId id="348" r:id="rId25"/>
    <p:sldId id="349" r:id="rId26"/>
    <p:sldId id="350" r:id="rId27"/>
    <p:sldId id="351" r:id="rId28"/>
    <p:sldId id="330" r:id="rId29"/>
    <p:sldId id="341" r:id="rId30"/>
    <p:sldId id="331" r:id="rId31"/>
    <p:sldId id="332" r:id="rId32"/>
    <p:sldId id="337" r:id="rId33"/>
    <p:sldId id="355" r:id="rId34"/>
    <p:sldId id="343" r:id="rId35"/>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FF99"/>
    <a:srgbClr val="990000"/>
    <a:srgbClr val="008000"/>
    <a:srgbClr val="333399"/>
    <a:srgbClr val="000066"/>
    <a:srgbClr val="FF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9" autoAdjust="0"/>
    <p:restoredTop sz="94690" autoAdjust="0"/>
  </p:normalViewPr>
  <p:slideViewPr>
    <p:cSldViewPr>
      <p:cViewPr varScale="1">
        <p:scale>
          <a:sx n="98" d="100"/>
          <a:sy n="98" d="100"/>
        </p:scale>
        <p:origin x="8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9219" name="Rectangle 3"/>
          <p:cNvSpPr>
            <a:spLocks noGrp="1" noChangeArrowheads="1"/>
          </p:cNvSpPr>
          <p:nvPr>
            <p:ph type="dt" sz="quarter" idx="1"/>
          </p:nvPr>
        </p:nvSpPr>
        <p:spPr bwMode="auto">
          <a:xfrm>
            <a:off x="388620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9220"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9221" name="Rectangle 5"/>
          <p:cNvSpPr>
            <a:spLocks noGrp="1" noChangeArrowheads="1"/>
          </p:cNvSpPr>
          <p:nvPr>
            <p:ph type="sldNum" sz="quarter" idx="3"/>
          </p:nvPr>
        </p:nvSpPr>
        <p:spPr bwMode="auto">
          <a:xfrm>
            <a:off x="388620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FB04AD9-8843-4F31-80A7-5343F3AFD719}" type="slidenum">
              <a:rPr lang="en-US" altLang="ja-JP"/>
              <a:pPr/>
              <a:t>‹#›</a:t>
            </a:fld>
            <a:endParaRPr lang="en-US" altLang="ja-JP"/>
          </a:p>
        </p:txBody>
      </p:sp>
    </p:spTree>
    <p:extLst>
      <p:ext uri="{BB962C8B-B14F-4D97-AF65-F5344CB8AC3E}">
        <p14:creationId xmlns:p14="http://schemas.microsoft.com/office/powerpoint/2010/main" val="4036582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15363"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15364"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724400"/>
            <a:ext cx="54864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5366" name="Rectangle 6"/>
          <p:cNvSpPr>
            <a:spLocks noGrp="1" noChangeArrowheads="1"/>
          </p:cNvSpPr>
          <p:nvPr>
            <p:ph type="ftr" sz="quarter" idx="4"/>
          </p:nvPr>
        </p:nvSpPr>
        <p:spPr bwMode="auto">
          <a:xfrm>
            <a:off x="0" y="944721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15367" name="Rectangle 7"/>
          <p:cNvSpPr>
            <a:spLocks noGrp="1" noChangeArrowheads="1"/>
          </p:cNvSpPr>
          <p:nvPr>
            <p:ph type="sldNum" sz="quarter" idx="5"/>
          </p:nvPr>
        </p:nvSpPr>
        <p:spPr bwMode="auto">
          <a:xfrm>
            <a:off x="3884613" y="944721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E496F0A-A6E4-4AAE-9B68-2FCDA0577E8F}" type="slidenum">
              <a:rPr lang="en-US" altLang="ja-JP"/>
              <a:pPr/>
              <a:t>‹#›</a:t>
            </a:fld>
            <a:endParaRPr lang="en-US" altLang="ja-JP"/>
          </a:p>
        </p:txBody>
      </p:sp>
    </p:spTree>
    <p:extLst>
      <p:ext uri="{BB962C8B-B14F-4D97-AF65-F5344CB8AC3E}">
        <p14:creationId xmlns:p14="http://schemas.microsoft.com/office/powerpoint/2010/main" val="11280980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34BC4-0AA0-425D-8422-CF70B0671728}" type="slidenum">
              <a:rPr lang="en-US" altLang="ja-JP"/>
              <a:pPr/>
              <a:t>14</a:t>
            </a:fld>
            <a:endParaRPr lang="en-US" altLang="ja-JP"/>
          </a:p>
        </p:txBody>
      </p:sp>
      <p:sp>
        <p:nvSpPr>
          <p:cNvPr id="226306" name="Rectangle 2"/>
          <p:cNvSpPr>
            <a:spLocks noGrp="1" noRot="1" noChangeAspect="1" noChangeArrowheads="1" noTextEdit="1"/>
          </p:cNvSpPr>
          <p:nvPr>
            <p:ph type="sldImg"/>
          </p:nvPr>
        </p:nvSpPr>
        <p:spPr>
          <a:xfrm>
            <a:off x="925513" y="744538"/>
            <a:ext cx="4972050" cy="3729037"/>
          </a:xfrm>
          <a:ln/>
        </p:spPr>
      </p:sp>
      <p:sp>
        <p:nvSpPr>
          <p:cNvPr id="226307" name="Rectangle 4"/>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64075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68602-14C1-4E0D-8FAD-9D3092CB65F2}" type="slidenum">
              <a:rPr lang="en-US" altLang="ja-JP"/>
              <a:pPr/>
              <a:t>26</a:t>
            </a:fld>
            <a:endParaRPr lang="en-US" altLang="ja-JP"/>
          </a:p>
        </p:txBody>
      </p:sp>
      <p:sp>
        <p:nvSpPr>
          <p:cNvPr id="208898" name="Rectangle 2"/>
          <p:cNvSpPr>
            <a:spLocks noGrp="1" noRot="1" noChangeAspect="1" noChangeArrowheads="1" noTextEdit="1"/>
          </p:cNvSpPr>
          <p:nvPr>
            <p:ph type="sldImg"/>
          </p:nvPr>
        </p:nvSpPr>
        <p:spPr bwMode="auto">
          <a:xfrm>
            <a:off x="942975" y="746125"/>
            <a:ext cx="4972050" cy="3729038"/>
          </a:xfrm>
          <a:prstGeom prst="rect">
            <a:avLst/>
          </a:prstGeom>
          <a:solidFill>
            <a:srgbClr val="FFFFFF"/>
          </a:solidFill>
          <a:ln>
            <a:solidFill>
              <a:srgbClr val="000000"/>
            </a:solidFill>
            <a:miter lim="800000"/>
            <a:headEnd/>
            <a:tailEnd/>
          </a:ln>
        </p:spPr>
      </p:sp>
      <p:sp>
        <p:nvSpPr>
          <p:cNvPr id="208899" name="Rectangle 3"/>
          <p:cNvSpPr>
            <a:spLocks noGrp="1" noChangeArrowheads="1"/>
          </p:cNvSpPr>
          <p:nvPr>
            <p:ph type="body" idx="1"/>
          </p:nvPr>
        </p:nvSpPr>
        <p:spPr bwMode="auto">
          <a:xfrm>
            <a:off x="685800" y="4724400"/>
            <a:ext cx="5486400" cy="4475163"/>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272694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ABDE-80C2-4050-BACA-F6063424583B}" type="slidenum">
              <a:rPr lang="en-US" altLang="ja-JP"/>
              <a:pPr/>
              <a:t>27</a:t>
            </a:fld>
            <a:endParaRPr lang="en-US" altLang="ja-JP"/>
          </a:p>
        </p:txBody>
      </p:sp>
      <p:sp>
        <p:nvSpPr>
          <p:cNvPr id="210946" name="Rectangle 2"/>
          <p:cNvSpPr>
            <a:spLocks noGrp="1" noRot="1" noChangeAspect="1" noChangeArrowheads="1" noTextEdit="1"/>
          </p:cNvSpPr>
          <p:nvPr>
            <p:ph type="sldImg"/>
          </p:nvPr>
        </p:nvSpPr>
        <p:spPr bwMode="auto">
          <a:xfrm>
            <a:off x="942975" y="746125"/>
            <a:ext cx="4972050" cy="3729038"/>
          </a:xfrm>
          <a:prstGeom prst="rect">
            <a:avLst/>
          </a:prstGeom>
          <a:solidFill>
            <a:srgbClr val="FFFFFF"/>
          </a:solidFill>
          <a:ln>
            <a:solidFill>
              <a:srgbClr val="000000"/>
            </a:solidFill>
            <a:miter lim="800000"/>
            <a:headEnd/>
            <a:tailEnd/>
          </a:ln>
        </p:spPr>
      </p:sp>
      <p:sp>
        <p:nvSpPr>
          <p:cNvPr id="210947" name="Rectangle 3"/>
          <p:cNvSpPr>
            <a:spLocks noGrp="1" noChangeArrowheads="1"/>
          </p:cNvSpPr>
          <p:nvPr>
            <p:ph type="body" idx="1"/>
          </p:nvPr>
        </p:nvSpPr>
        <p:spPr bwMode="auto">
          <a:xfrm>
            <a:off x="685800" y="4724400"/>
            <a:ext cx="5486400" cy="4475163"/>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211198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E161D-8D56-4887-BC17-A41EF543A3D0}" type="slidenum">
              <a:rPr lang="en-US" altLang="ja-JP"/>
              <a:pPr/>
              <a:t>15</a:t>
            </a:fld>
            <a:endParaRPr lang="en-US" altLang="ja-JP"/>
          </a:p>
        </p:txBody>
      </p:sp>
      <p:sp>
        <p:nvSpPr>
          <p:cNvPr id="228354" name="Rectangle 2"/>
          <p:cNvSpPr>
            <a:spLocks noGrp="1" noRot="1" noChangeAspect="1" noChangeArrowheads="1" noTextEdit="1"/>
          </p:cNvSpPr>
          <p:nvPr>
            <p:ph type="sldImg"/>
          </p:nvPr>
        </p:nvSpPr>
        <p:spPr>
          <a:ln/>
        </p:spPr>
      </p:sp>
      <p:sp>
        <p:nvSpPr>
          <p:cNvPr id="228355" name="Rectangle 4"/>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39236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61703-C0A8-423A-8C2A-30E140FECB8C}" type="slidenum">
              <a:rPr lang="en-US" altLang="ja-JP"/>
              <a:pPr/>
              <a:t>16</a:t>
            </a:fld>
            <a:endParaRPr lang="en-US" altLang="ja-JP"/>
          </a:p>
        </p:txBody>
      </p:sp>
      <p:sp>
        <p:nvSpPr>
          <p:cNvPr id="230402" name="Rectangle 2"/>
          <p:cNvSpPr>
            <a:spLocks noGrp="1" noRot="1" noChangeAspect="1" noChangeArrowheads="1" noTextEdit="1"/>
          </p:cNvSpPr>
          <p:nvPr>
            <p:ph type="sldImg"/>
          </p:nvPr>
        </p:nvSpPr>
        <p:spPr>
          <a:ln/>
        </p:spPr>
      </p:sp>
      <p:sp>
        <p:nvSpPr>
          <p:cNvPr id="230403" name="Rectangle 4"/>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15595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98CE1-4885-40DF-AB3E-8C81E906BCF8}" type="slidenum">
              <a:rPr lang="en-US" altLang="ja-JP"/>
              <a:pPr/>
              <a:t>20</a:t>
            </a:fld>
            <a:endParaRPr lang="en-US" altLang="ja-JP"/>
          </a:p>
        </p:txBody>
      </p:sp>
      <p:sp>
        <p:nvSpPr>
          <p:cNvPr id="196610" name="Rectangle 2"/>
          <p:cNvSpPr>
            <a:spLocks noGrp="1" noRot="1" noChangeAspect="1" noChangeArrowheads="1" noTextEdit="1"/>
          </p:cNvSpPr>
          <p:nvPr>
            <p:ph type="sldImg"/>
          </p:nvPr>
        </p:nvSpPr>
        <p:spPr bwMode="auto">
          <a:xfrm>
            <a:off x="942975" y="746125"/>
            <a:ext cx="4972050" cy="3729038"/>
          </a:xfrm>
          <a:prstGeom prst="rect">
            <a:avLst/>
          </a:prstGeom>
          <a:solidFill>
            <a:srgbClr val="FFFFFF"/>
          </a:solidFill>
          <a:ln>
            <a:solidFill>
              <a:srgbClr val="000000"/>
            </a:solidFill>
            <a:miter lim="800000"/>
            <a:headEnd/>
            <a:tailEnd/>
          </a:ln>
        </p:spPr>
      </p:sp>
      <p:sp>
        <p:nvSpPr>
          <p:cNvPr id="196611" name="Rectangle 3"/>
          <p:cNvSpPr>
            <a:spLocks noGrp="1" noChangeArrowheads="1"/>
          </p:cNvSpPr>
          <p:nvPr>
            <p:ph type="body" idx="1"/>
          </p:nvPr>
        </p:nvSpPr>
        <p:spPr bwMode="auto">
          <a:xfrm>
            <a:off x="685800" y="4724400"/>
            <a:ext cx="5486400" cy="4475163"/>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258166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3229A-1499-4762-A585-782451AFEEE1}" type="slidenum">
              <a:rPr lang="en-US" altLang="ja-JP"/>
              <a:pPr/>
              <a:t>21</a:t>
            </a:fld>
            <a:endParaRPr lang="en-US" altLang="ja-JP"/>
          </a:p>
        </p:txBody>
      </p:sp>
      <p:sp>
        <p:nvSpPr>
          <p:cNvPr id="198658" name="Rectangle 2"/>
          <p:cNvSpPr>
            <a:spLocks noGrp="1" noRot="1" noChangeAspect="1" noChangeArrowheads="1" noTextEdit="1"/>
          </p:cNvSpPr>
          <p:nvPr>
            <p:ph type="sldImg"/>
          </p:nvPr>
        </p:nvSpPr>
        <p:spPr bwMode="auto">
          <a:xfrm>
            <a:off x="942975" y="746125"/>
            <a:ext cx="4972050" cy="3729038"/>
          </a:xfrm>
          <a:prstGeom prst="rect">
            <a:avLst/>
          </a:prstGeom>
          <a:solidFill>
            <a:srgbClr val="FFFFFF"/>
          </a:solidFill>
          <a:ln>
            <a:solidFill>
              <a:srgbClr val="000000"/>
            </a:solidFill>
            <a:miter lim="800000"/>
            <a:headEnd/>
            <a:tailEnd/>
          </a:ln>
        </p:spPr>
      </p:sp>
      <p:sp>
        <p:nvSpPr>
          <p:cNvPr id="198659" name="Rectangle 3"/>
          <p:cNvSpPr>
            <a:spLocks noGrp="1" noChangeArrowheads="1"/>
          </p:cNvSpPr>
          <p:nvPr>
            <p:ph type="body" idx="1"/>
          </p:nvPr>
        </p:nvSpPr>
        <p:spPr bwMode="auto">
          <a:xfrm>
            <a:off x="685800" y="4724400"/>
            <a:ext cx="5486400" cy="4475163"/>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361910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618EF-F58E-4880-BDA6-2548D838BE01}" type="slidenum">
              <a:rPr lang="en-US" altLang="ja-JP"/>
              <a:pPr/>
              <a:t>22</a:t>
            </a:fld>
            <a:endParaRPr lang="en-US" altLang="ja-JP"/>
          </a:p>
        </p:txBody>
      </p:sp>
      <p:sp>
        <p:nvSpPr>
          <p:cNvPr id="200706" name="Rectangle 2"/>
          <p:cNvSpPr>
            <a:spLocks noGrp="1" noRot="1" noChangeAspect="1" noChangeArrowheads="1" noTextEdit="1"/>
          </p:cNvSpPr>
          <p:nvPr>
            <p:ph type="sldImg"/>
          </p:nvPr>
        </p:nvSpPr>
        <p:spPr bwMode="auto">
          <a:xfrm>
            <a:off x="942975" y="746125"/>
            <a:ext cx="4972050" cy="3729038"/>
          </a:xfrm>
          <a:prstGeom prst="rect">
            <a:avLst/>
          </a:prstGeom>
          <a:solidFill>
            <a:srgbClr val="FFFFFF"/>
          </a:solidFill>
          <a:ln>
            <a:solidFill>
              <a:srgbClr val="000000"/>
            </a:solidFill>
            <a:miter lim="800000"/>
            <a:headEnd/>
            <a:tailEnd/>
          </a:ln>
        </p:spPr>
      </p:sp>
      <p:sp>
        <p:nvSpPr>
          <p:cNvPr id="200707" name="Rectangle 3"/>
          <p:cNvSpPr>
            <a:spLocks noGrp="1" noChangeArrowheads="1"/>
          </p:cNvSpPr>
          <p:nvPr>
            <p:ph type="body" idx="1"/>
          </p:nvPr>
        </p:nvSpPr>
        <p:spPr bwMode="auto">
          <a:xfrm>
            <a:off x="685800" y="4724400"/>
            <a:ext cx="5486400" cy="4475163"/>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3815822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2B92D-AF64-4EBF-B7D9-34B21CBD470A}" type="slidenum">
              <a:rPr lang="en-US" altLang="ja-JP"/>
              <a:pPr/>
              <a:t>23</a:t>
            </a:fld>
            <a:endParaRPr lang="en-US" altLang="ja-JP"/>
          </a:p>
        </p:txBody>
      </p:sp>
      <p:sp>
        <p:nvSpPr>
          <p:cNvPr id="202754" name="Rectangle 2"/>
          <p:cNvSpPr>
            <a:spLocks noGrp="1" noRot="1" noChangeAspect="1" noChangeArrowheads="1" noTextEdit="1"/>
          </p:cNvSpPr>
          <p:nvPr>
            <p:ph type="sldImg"/>
          </p:nvPr>
        </p:nvSpPr>
        <p:spPr bwMode="auto">
          <a:xfrm>
            <a:off x="942975" y="746125"/>
            <a:ext cx="4972050" cy="3729038"/>
          </a:xfrm>
          <a:prstGeom prst="rect">
            <a:avLst/>
          </a:prstGeom>
          <a:solidFill>
            <a:srgbClr val="FFFFFF"/>
          </a:solidFill>
          <a:ln>
            <a:solidFill>
              <a:srgbClr val="000000"/>
            </a:solidFill>
            <a:miter lim="800000"/>
            <a:headEnd/>
            <a:tailEnd/>
          </a:ln>
        </p:spPr>
      </p:sp>
      <p:sp>
        <p:nvSpPr>
          <p:cNvPr id="202755" name="Rectangle 3"/>
          <p:cNvSpPr>
            <a:spLocks noGrp="1" noChangeArrowheads="1"/>
          </p:cNvSpPr>
          <p:nvPr>
            <p:ph type="body" idx="1"/>
          </p:nvPr>
        </p:nvSpPr>
        <p:spPr bwMode="auto">
          <a:xfrm>
            <a:off x="685800" y="4724400"/>
            <a:ext cx="5486400" cy="4475163"/>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66683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E4FD8-5CA1-4A6B-BFC9-284EBB6C4EF2}" type="slidenum">
              <a:rPr lang="en-US" altLang="ja-JP"/>
              <a:pPr/>
              <a:t>24</a:t>
            </a:fld>
            <a:endParaRPr lang="en-US" altLang="ja-JP"/>
          </a:p>
        </p:txBody>
      </p:sp>
      <p:sp>
        <p:nvSpPr>
          <p:cNvPr id="204802" name="Rectangle 2"/>
          <p:cNvSpPr>
            <a:spLocks noGrp="1" noRot="1" noChangeAspect="1" noChangeArrowheads="1" noTextEdit="1"/>
          </p:cNvSpPr>
          <p:nvPr>
            <p:ph type="sldImg"/>
          </p:nvPr>
        </p:nvSpPr>
        <p:spPr bwMode="auto">
          <a:xfrm>
            <a:off x="942975" y="746125"/>
            <a:ext cx="4972050" cy="3729038"/>
          </a:xfrm>
          <a:prstGeom prst="rect">
            <a:avLst/>
          </a:prstGeom>
          <a:solidFill>
            <a:srgbClr val="FFFFFF"/>
          </a:solidFill>
          <a:ln>
            <a:solidFill>
              <a:srgbClr val="000000"/>
            </a:solidFill>
            <a:miter lim="800000"/>
            <a:headEnd/>
            <a:tailEnd/>
          </a:ln>
        </p:spPr>
      </p:sp>
      <p:sp>
        <p:nvSpPr>
          <p:cNvPr id="204803" name="Rectangle 3"/>
          <p:cNvSpPr>
            <a:spLocks noGrp="1" noChangeArrowheads="1"/>
          </p:cNvSpPr>
          <p:nvPr>
            <p:ph type="body" idx="1"/>
          </p:nvPr>
        </p:nvSpPr>
        <p:spPr bwMode="auto">
          <a:xfrm>
            <a:off x="685800" y="4724400"/>
            <a:ext cx="5486400" cy="4475163"/>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2523527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A1B60-08C8-4914-85CD-79FF8AE2FA88}" type="slidenum">
              <a:rPr lang="en-US" altLang="ja-JP"/>
              <a:pPr/>
              <a:t>25</a:t>
            </a:fld>
            <a:endParaRPr lang="en-US" altLang="ja-JP"/>
          </a:p>
        </p:txBody>
      </p:sp>
      <p:sp>
        <p:nvSpPr>
          <p:cNvPr id="206850" name="Rectangle 1026"/>
          <p:cNvSpPr>
            <a:spLocks noGrp="1" noRot="1" noChangeAspect="1" noChangeArrowheads="1" noTextEdit="1"/>
          </p:cNvSpPr>
          <p:nvPr>
            <p:ph type="sldImg"/>
          </p:nvPr>
        </p:nvSpPr>
        <p:spPr bwMode="auto">
          <a:xfrm>
            <a:off x="942975" y="746125"/>
            <a:ext cx="4972050" cy="3729038"/>
          </a:xfrm>
          <a:prstGeom prst="rect">
            <a:avLst/>
          </a:prstGeom>
          <a:solidFill>
            <a:srgbClr val="FFFFFF"/>
          </a:solidFill>
          <a:ln>
            <a:solidFill>
              <a:srgbClr val="000000"/>
            </a:solidFill>
            <a:miter lim="800000"/>
            <a:headEnd/>
            <a:tailEnd/>
          </a:ln>
        </p:spPr>
      </p:sp>
      <p:sp>
        <p:nvSpPr>
          <p:cNvPr id="206851" name="Rectangle 1027"/>
          <p:cNvSpPr>
            <a:spLocks noGrp="1" noChangeArrowheads="1"/>
          </p:cNvSpPr>
          <p:nvPr>
            <p:ph type="body" idx="1"/>
          </p:nvPr>
        </p:nvSpPr>
        <p:spPr bwMode="auto">
          <a:xfrm>
            <a:off x="685800" y="4724400"/>
            <a:ext cx="5486400" cy="4475163"/>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332916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C6F17139-4F74-4FF8-97E0-ABF7BE25B482}" type="slidenum">
              <a:rPr lang="en-US" altLang="ja-JP"/>
              <a:pPr/>
              <a:t>‹#›</a:t>
            </a:fld>
            <a:endParaRPr lang="en-US" altLang="ja-JP"/>
          </a:p>
        </p:txBody>
      </p:sp>
    </p:spTree>
    <p:extLst>
      <p:ext uri="{BB962C8B-B14F-4D97-AF65-F5344CB8AC3E}">
        <p14:creationId xmlns:p14="http://schemas.microsoft.com/office/powerpoint/2010/main" val="2232510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7DAD2A4-168B-4020-9AE6-AE5DB23D3FE3}" type="slidenum">
              <a:rPr lang="en-US" altLang="ja-JP"/>
              <a:pPr/>
              <a:t>‹#›</a:t>
            </a:fld>
            <a:endParaRPr lang="en-US" altLang="ja-JP"/>
          </a:p>
        </p:txBody>
      </p:sp>
    </p:spTree>
    <p:extLst>
      <p:ext uri="{BB962C8B-B14F-4D97-AF65-F5344CB8AC3E}">
        <p14:creationId xmlns:p14="http://schemas.microsoft.com/office/powerpoint/2010/main" val="215738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EBDE6B1-7A09-4F64-A862-38ADEF061ED1}" type="slidenum">
              <a:rPr lang="en-US" altLang="ja-JP"/>
              <a:pPr/>
              <a:t>‹#›</a:t>
            </a:fld>
            <a:endParaRPr lang="en-US" altLang="ja-JP"/>
          </a:p>
        </p:txBody>
      </p:sp>
    </p:spTree>
    <p:extLst>
      <p:ext uri="{BB962C8B-B14F-4D97-AF65-F5344CB8AC3E}">
        <p14:creationId xmlns:p14="http://schemas.microsoft.com/office/powerpoint/2010/main" val="3104265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685800" y="19812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812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685800" y="41148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4648200" y="41148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8" name="フッター プレースホルダー 7"/>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a:xfrm>
            <a:off x="6553200" y="6248400"/>
            <a:ext cx="1905000" cy="457200"/>
          </a:xfrm>
        </p:spPr>
        <p:txBody>
          <a:bodyPr/>
          <a:lstStyle>
            <a:lvl1pPr>
              <a:defRPr/>
            </a:lvl1pPr>
          </a:lstStyle>
          <a:p>
            <a:fld id="{05D1725D-8432-47BD-A7EF-160EC7A7E2E2}" type="slidenum">
              <a:rPr lang="en-US" altLang="ja-JP"/>
              <a:pPr/>
              <a:t>‹#›</a:t>
            </a:fld>
            <a:endParaRPr lang="en-US" altLang="ja-JP"/>
          </a:p>
        </p:txBody>
      </p:sp>
    </p:spTree>
    <p:extLst>
      <p:ext uri="{BB962C8B-B14F-4D97-AF65-F5344CB8AC3E}">
        <p14:creationId xmlns:p14="http://schemas.microsoft.com/office/powerpoint/2010/main" val="145485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685800" y="1981200"/>
            <a:ext cx="7772400" cy="4114800"/>
          </a:xfrm>
        </p:spPr>
        <p:txBody>
          <a:bodyPr/>
          <a:lstStyle/>
          <a:p>
            <a:endParaRPr lang="ja-JP" altLang="en-US"/>
          </a:p>
        </p:txBody>
      </p:sp>
      <p:sp>
        <p:nvSpPr>
          <p:cNvPr id="4" name="日付プレースホルダー 3"/>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a:xfrm>
            <a:off x="6553200" y="6248400"/>
            <a:ext cx="1905000" cy="457200"/>
          </a:xfrm>
        </p:spPr>
        <p:txBody>
          <a:bodyPr/>
          <a:lstStyle>
            <a:lvl1pPr>
              <a:defRPr/>
            </a:lvl1pPr>
          </a:lstStyle>
          <a:p>
            <a:fld id="{51A3FD6A-8D26-4F16-9409-5157A55C6C4B}" type="slidenum">
              <a:rPr lang="en-US" altLang="ja-JP"/>
              <a:pPr/>
              <a:t>‹#›</a:t>
            </a:fld>
            <a:endParaRPr lang="en-US" altLang="ja-JP"/>
          </a:p>
        </p:txBody>
      </p:sp>
    </p:spTree>
    <p:extLst>
      <p:ext uri="{BB962C8B-B14F-4D97-AF65-F5344CB8AC3E}">
        <p14:creationId xmlns:p14="http://schemas.microsoft.com/office/powerpoint/2010/main" val="41411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2B935D19-12FA-4619-9685-D0C5765AB570}" type="slidenum">
              <a:rPr lang="en-US" altLang="ja-JP"/>
              <a:pPr/>
              <a:t>‹#›</a:t>
            </a:fld>
            <a:endParaRPr lang="en-US" altLang="ja-JP"/>
          </a:p>
        </p:txBody>
      </p:sp>
    </p:spTree>
    <p:extLst>
      <p:ext uri="{BB962C8B-B14F-4D97-AF65-F5344CB8AC3E}">
        <p14:creationId xmlns:p14="http://schemas.microsoft.com/office/powerpoint/2010/main" val="70938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9F4225D-A8D5-4B38-A670-DB946331A52A}" type="slidenum">
              <a:rPr lang="en-US" altLang="ja-JP"/>
              <a:pPr/>
              <a:t>‹#›</a:t>
            </a:fld>
            <a:endParaRPr lang="en-US" altLang="ja-JP"/>
          </a:p>
        </p:txBody>
      </p:sp>
    </p:spTree>
    <p:extLst>
      <p:ext uri="{BB962C8B-B14F-4D97-AF65-F5344CB8AC3E}">
        <p14:creationId xmlns:p14="http://schemas.microsoft.com/office/powerpoint/2010/main" val="397996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433E73C6-C8DA-4A03-A27E-18F14F3B817F}" type="slidenum">
              <a:rPr lang="en-US" altLang="ja-JP"/>
              <a:pPr/>
              <a:t>‹#›</a:t>
            </a:fld>
            <a:endParaRPr lang="en-US" altLang="ja-JP"/>
          </a:p>
        </p:txBody>
      </p:sp>
    </p:spTree>
    <p:extLst>
      <p:ext uri="{BB962C8B-B14F-4D97-AF65-F5344CB8AC3E}">
        <p14:creationId xmlns:p14="http://schemas.microsoft.com/office/powerpoint/2010/main" val="61112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5135FE12-C0EF-4F0C-B920-E6159DC23919}" type="slidenum">
              <a:rPr lang="en-US" altLang="ja-JP"/>
              <a:pPr/>
              <a:t>‹#›</a:t>
            </a:fld>
            <a:endParaRPr lang="en-US" altLang="ja-JP"/>
          </a:p>
        </p:txBody>
      </p:sp>
    </p:spTree>
    <p:extLst>
      <p:ext uri="{BB962C8B-B14F-4D97-AF65-F5344CB8AC3E}">
        <p14:creationId xmlns:p14="http://schemas.microsoft.com/office/powerpoint/2010/main" val="145915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2807791F-0EE5-44B1-949B-D07489B6D6FD}" type="slidenum">
              <a:rPr lang="en-US" altLang="ja-JP"/>
              <a:pPr/>
              <a:t>‹#›</a:t>
            </a:fld>
            <a:endParaRPr lang="en-US" altLang="ja-JP"/>
          </a:p>
        </p:txBody>
      </p:sp>
    </p:spTree>
    <p:extLst>
      <p:ext uri="{BB962C8B-B14F-4D97-AF65-F5344CB8AC3E}">
        <p14:creationId xmlns:p14="http://schemas.microsoft.com/office/powerpoint/2010/main" val="10146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5557A3B5-6119-4686-B635-68990136963F}" type="slidenum">
              <a:rPr lang="en-US" altLang="ja-JP"/>
              <a:pPr/>
              <a:t>‹#›</a:t>
            </a:fld>
            <a:endParaRPr lang="en-US" altLang="ja-JP"/>
          </a:p>
        </p:txBody>
      </p:sp>
    </p:spTree>
    <p:extLst>
      <p:ext uri="{BB962C8B-B14F-4D97-AF65-F5344CB8AC3E}">
        <p14:creationId xmlns:p14="http://schemas.microsoft.com/office/powerpoint/2010/main" val="360190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BD3AF636-53A6-4846-9F9D-86E3DFB77252}" type="slidenum">
              <a:rPr lang="en-US" altLang="ja-JP"/>
              <a:pPr/>
              <a:t>‹#›</a:t>
            </a:fld>
            <a:endParaRPr lang="en-US" altLang="ja-JP"/>
          </a:p>
        </p:txBody>
      </p:sp>
    </p:spTree>
    <p:extLst>
      <p:ext uri="{BB962C8B-B14F-4D97-AF65-F5344CB8AC3E}">
        <p14:creationId xmlns:p14="http://schemas.microsoft.com/office/powerpoint/2010/main" val="320247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3A85D1AC-B3DB-42F4-BD84-DA96493FBE78}" type="slidenum">
              <a:rPr lang="en-US" altLang="ja-JP"/>
              <a:pPr/>
              <a:t>‹#›</a:t>
            </a:fld>
            <a:endParaRPr lang="en-US" altLang="ja-JP"/>
          </a:p>
        </p:txBody>
      </p:sp>
    </p:spTree>
    <p:extLst>
      <p:ext uri="{BB962C8B-B14F-4D97-AF65-F5344CB8AC3E}">
        <p14:creationId xmlns:p14="http://schemas.microsoft.com/office/powerpoint/2010/main" val="224909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B326FCB-D864-423D-9864-B9BAFF931CAE}"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oleObject" Target="../embeddings/oleObject1.bin"/><Relationship Id="rId7"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25661" name="Picture 61" descr="0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0"/>
            <a:ext cx="57150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25662" name="Picture 62" descr="kan_155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81300"/>
            <a:ext cx="4427538" cy="3030538"/>
          </a:xfrm>
          <a:prstGeom prst="rect">
            <a:avLst/>
          </a:prstGeom>
          <a:noFill/>
          <a:extLst>
            <a:ext uri="{909E8E84-426E-40DD-AFC4-6F175D3DCCD1}">
              <a14:hiddenFill xmlns:a14="http://schemas.microsoft.com/office/drawing/2010/main">
                <a:solidFill>
                  <a:srgbClr val="FFFFFF"/>
                </a:solidFill>
              </a14:hiddenFill>
            </a:ext>
          </a:extLst>
        </p:spPr>
      </p:pic>
      <p:pic>
        <p:nvPicPr>
          <p:cNvPr id="25665" name="Picture 65" descr="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052888"/>
            <a:ext cx="3708400" cy="2689225"/>
          </a:xfrm>
          <a:prstGeom prst="rect">
            <a:avLst/>
          </a:prstGeom>
          <a:noFill/>
          <a:extLst>
            <a:ext uri="{909E8E84-426E-40DD-AFC4-6F175D3DCCD1}">
              <a14:hiddenFill xmlns:a14="http://schemas.microsoft.com/office/drawing/2010/main">
                <a:solidFill>
                  <a:srgbClr val="FFFFFF"/>
                </a:solidFill>
              </a14:hiddenFill>
            </a:ext>
          </a:extLst>
        </p:spPr>
      </p:pic>
      <p:pic>
        <p:nvPicPr>
          <p:cNvPr id="25667" name="Picture 67" descr="now_photo_08_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65113"/>
            <a:ext cx="2987675" cy="2011362"/>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sz="quarter"/>
          </p:nvPr>
        </p:nvSpPr>
        <p:spPr>
          <a:xfrm>
            <a:off x="107950" y="188913"/>
            <a:ext cx="8856663" cy="647700"/>
          </a:xfrm>
          <a:noFill/>
          <a:extLst>
            <a:ext uri="{909E8E84-426E-40DD-AFC4-6F175D3DCCD1}">
              <a14:hiddenFill xmlns:a14="http://schemas.microsoft.com/office/drawing/2010/main">
                <a:solidFill>
                  <a:schemeClr val="bg1"/>
                </a:solidFill>
              </a14:hiddenFill>
            </a:ext>
          </a:extLst>
        </p:spPr>
        <p:txBody>
          <a:bodyPr/>
          <a:lstStyle/>
          <a:p>
            <a:r>
              <a:rPr lang="en-US" altLang="ja-JP" sz="3600" b="1">
                <a:solidFill>
                  <a:srgbClr val="FF0000"/>
                </a:solidFill>
                <a:latin typeface="Arial Black" panose="020B0A04020102020204" pitchFamily="34" charset="0"/>
              </a:rPr>
              <a:t>Economic Development of Japan</a:t>
            </a:r>
          </a:p>
        </p:txBody>
      </p:sp>
      <p:sp>
        <p:nvSpPr>
          <p:cNvPr id="25604" name="Text Box 4"/>
          <p:cNvSpPr txBox="1">
            <a:spLocks noChangeArrowheads="1"/>
          </p:cNvSpPr>
          <p:nvPr/>
        </p:nvSpPr>
        <p:spPr bwMode="auto">
          <a:xfrm>
            <a:off x="684213" y="5949950"/>
            <a:ext cx="7488237"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3200" b="1">
                <a:solidFill>
                  <a:srgbClr val="FF0000"/>
                </a:solidFill>
                <a:latin typeface="Arial Black" panose="020B0A04020102020204" pitchFamily="34" charset="0"/>
              </a:rPr>
              <a:t>No.10 The High Growth Era</a:t>
            </a:r>
          </a:p>
        </p:txBody>
      </p:sp>
      <p:pic>
        <p:nvPicPr>
          <p:cNvPr id="25668" name="Picture 68" descr="atomu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3068638"/>
            <a:ext cx="1766888" cy="230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a:xfrm>
            <a:off x="0" y="0"/>
            <a:ext cx="7772400" cy="765175"/>
          </a:xfrm>
        </p:spPr>
        <p:txBody>
          <a:bodyPr anchor="b"/>
          <a:lstStyle/>
          <a:p>
            <a:r>
              <a:rPr lang="en-US" altLang="ja-JP" b="1">
                <a:solidFill>
                  <a:srgbClr val="993300"/>
                </a:solidFill>
              </a:rPr>
              <a:t>How Japan Developed Kaizen</a:t>
            </a:r>
          </a:p>
        </p:txBody>
      </p:sp>
      <p:sp>
        <p:nvSpPr>
          <p:cNvPr id="243716" name="Rectangle 3"/>
          <p:cNvSpPr>
            <a:spLocks noChangeArrowheads="1"/>
          </p:cNvSpPr>
          <p:nvPr/>
        </p:nvSpPr>
        <p:spPr bwMode="auto">
          <a:xfrm>
            <a:off x="395288" y="836613"/>
            <a:ext cx="8353425" cy="60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ct val="80000"/>
              </a:lnSpc>
              <a:buFontTx/>
              <a:buNone/>
            </a:pPr>
            <a:r>
              <a:rPr lang="en-US" altLang="ja-JP" sz="2400" b="1">
                <a:solidFill>
                  <a:srgbClr val="993300"/>
                </a:solidFill>
              </a:rPr>
              <a:t>Phase 1: Introduction </a:t>
            </a:r>
            <a:r>
              <a:rPr lang="en-US" altLang="ja-JP" sz="2400">
                <a:solidFill>
                  <a:srgbClr val="993300"/>
                </a:solidFill>
              </a:rPr>
              <a:t>(1950s-)</a:t>
            </a:r>
          </a:p>
          <a:p>
            <a:pPr>
              <a:lnSpc>
                <a:spcPct val="80000"/>
              </a:lnSpc>
            </a:pPr>
            <a:r>
              <a:rPr lang="en-US" altLang="ja-JP" sz="2400"/>
              <a:t>American statistical management (W.E. Deming &amp; J.M. Juran) was introduced to improve productivity &amp; quality.</a:t>
            </a:r>
          </a:p>
          <a:p>
            <a:pPr>
              <a:lnSpc>
                <a:spcPct val="80000"/>
              </a:lnSpc>
            </a:pPr>
            <a:r>
              <a:rPr lang="en-US" altLang="ja-JP" sz="2400"/>
              <a:t>Private sector, not government, drove this movement. NPOs were created by top executives of large firms.</a:t>
            </a:r>
          </a:p>
          <a:p>
            <a:pPr>
              <a:lnSpc>
                <a:spcPct val="80000"/>
              </a:lnSpc>
            </a:pPr>
            <a:r>
              <a:rPr lang="en-US" altLang="ja-JP" sz="2400"/>
              <a:t>American style (top-down, statistical) was modified to Japanese style (teamwork, bottom-up &amp; participatory).</a:t>
            </a:r>
          </a:p>
          <a:p>
            <a:pPr>
              <a:lnSpc>
                <a:spcPct val="80000"/>
              </a:lnSpc>
              <a:buFontTx/>
              <a:buNone/>
            </a:pPr>
            <a:r>
              <a:rPr lang="en-US" altLang="ja-JP" sz="2400" b="1">
                <a:solidFill>
                  <a:srgbClr val="993300"/>
                </a:solidFill>
              </a:rPr>
              <a:t>Phase 2: National Diffusion </a:t>
            </a:r>
            <a:r>
              <a:rPr lang="en-US" altLang="ja-JP" sz="2400">
                <a:solidFill>
                  <a:srgbClr val="993300"/>
                </a:solidFill>
              </a:rPr>
              <a:t>(1970s-80s)</a:t>
            </a:r>
          </a:p>
          <a:p>
            <a:pPr>
              <a:lnSpc>
                <a:spcPct val="80000"/>
              </a:lnSpc>
            </a:pPr>
            <a:r>
              <a:rPr lang="en-US" altLang="ja-JP" sz="2400"/>
              <a:t>Kaizen spread to all Japan, including SMEs, creating a large number of Quality Control Circles (QCCs). Energy-saving component was added.</a:t>
            </a:r>
          </a:p>
          <a:p>
            <a:pPr>
              <a:lnSpc>
                <a:spcPct val="80000"/>
              </a:lnSpc>
              <a:buFontTx/>
              <a:buNone/>
            </a:pPr>
            <a:r>
              <a:rPr lang="en-US" altLang="ja-JP" sz="2400" b="1">
                <a:solidFill>
                  <a:srgbClr val="993300"/>
                </a:solidFill>
              </a:rPr>
              <a:t>Phase 3: Globalization </a:t>
            </a:r>
            <a:r>
              <a:rPr lang="en-US" altLang="ja-JP" sz="2400">
                <a:solidFill>
                  <a:srgbClr val="993300"/>
                </a:solidFill>
              </a:rPr>
              <a:t>(mid 1980s-)</a:t>
            </a:r>
          </a:p>
          <a:p>
            <a:pPr>
              <a:lnSpc>
                <a:spcPct val="80000"/>
              </a:lnSpc>
            </a:pPr>
            <a:r>
              <a:rPr lang="en-US" altLang="ja-JP" sz="2400"/>
              <a:t>Kaizen spread to ASEAN &amp; rest of the </a:t>
            </a:r>
            <a:br>
              <a:rPr lang="en-US" altLang="ja-JP" sz="2400"/>
            </a:br>
            <a:r>
              <a:rPr lang="en-US" altLang="ja-JP" sz="2400"/>
              <a:t>world, teaching kaizen philosophy &amp; tools</a:t>
            </a:r>
            <a:br>
              <a:rPr lang="en-US" altLang="ja-JP" sz="2400"/>
            </a:br>
            <a:r>
              <a:rPr lang="en-US" altLang="ja-JP" sz="2400"/>
              <a:t>to foreign workers &amp; partner companies.</a:t>
            </a:r>
          </a:p>
          <a:p>
            <a:pPr>
              <a:lnSpc>
                <a:spcPct val="80000"/>
              </a:lnSpc>
            </a:pPr>
            <a:r>
              <a:rPr lang="en-US" altLang="ja-JP" sz="2400"/>
              <a:t>JICA, APO, AOTS, JODC, JUSE, JPC,</a:t>
            </a:r>
            <a:br>
              <a:rPr lang="en-US" altLang="ja-JP" sz="2400"/>
            </a:br>
            <a:r>
              <a:rPr lang="en-US" altLang="ja-JP" sz="2400"/>
              <a:t>JMA, Kaizen Institute, etc. taught kaizen</a:t>
            </a:r>
            <a:br>
              <a:rPr lang="en-US" altLang="ja-JP" sz="2400"/>
            </a:br>
            <a:r>
              <a:rPr lang="en-US" altLang="ja-JP" sz="2400"/>
              <a:t>abroad.</a:t>
            </a:r>
          </a:p>
        </p:txBody>
      </p:sp>
      <p:pic>
        <p:nvPicPr>
          <p:cNvPr id="243717" name="Picture 4" descr="sn2010_0903AA"/>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6257925" y="4687888"/>
            <a:ext cx="2886075"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8" name="Text Box 6"/>
          <p:cNvSpPr txBox="1">
            <a:spLocks noChangeArrowheads="1"/>
          </p:cNvSpPr>
          <p:nvPr/>
        </p:nvSpPr>
        <p:spPr bwMode="auto">
          <a:xfrm>
            <a:off x="5940425" y="4365625"/>
            <a:ext cx="3203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spcBef>
                <a:spcPct val="50000"/>
              </a:spcBef>
            </a:pPr>
            <a:r>
              <a:rPr lang="en-US" altLang="ja-JP" sz="1600" b="1"/>
              <a:t>QCC presentation in Singapore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8"/>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ja-JP" sz="1800">
              <a:latin typeface="Verdana" panose="020B0604030504040204" pitchFamily="34" charset="0"/>
            </a:endParaRPr>
          </a:p>
        </p:txBody>
      </p:sp>
      <p:sp>
        <p:nvSpPr>
          <p:cNvPr id="239619" name="Text Box 7"/>
          <p:cNvSpPr txBox="1">
            <a:spLocks noChangeArrowheads="1"/>
          </p:cNvSpPr>
          <p:nvPr/>
        </p:nvSpPr>
        <p:spPr bwMode="auto">
          <a:xfrm>
            <a:off x="1476375" y="1196975"/>
            <a:ext cx="7489825"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pPr>
            <a:r>
              <a:rPr lang="en-US" altLang="ja-JP" sz="2000" b="1">
                <a:solidFill>
                  <a:srgbClr val="990000"/>
                </a:solidFill>
                <a:latin typeface="Verdana" panose="020B0604030504040204" pitchFamily="34" charset="0"/>
              </a:rPr>
              <a:t>Kohei Goshi</a:t>
            </a:r>
            <a:r>
              <a:rPr lang="en-US" altLang="ja-JP" sz="2000">
                <a:latin typeface="Verdana" panose="020B0604030504040204" pitchFamily="34" charset="0"/>
              </a:rPr>
              <a:t> (Chairman of Japan Productivity Center) 1900-1989</a:t>
            </a:r>
          </a:p>
          <a:p>
            <a:pPr lvl="1">
              <a:spcBef>
                <a:spcPct val="50000"/>
              </a:spcBef>
            </a:pPr>
            <a:r>
              <a:rPr lang="en-US" altLang="ja-JP" sz="2000">
                <a:latin typeface="Verdana" panose="020B0604030504040204" pitchFamily="34" charset="0"/>
              </a:rPr>
              <a:t>“The transformation of mankind’s way of thinking [toward quality and productivity] is like a marathon with no finish line.”</a:t>
            </a:r>
          </a:p>
          <a:p>
            <a:pPr>
              <a:spcBef>
                <a:spcPct val="50000"/>
              </a:spcBef>
            </a:pPr>
            <a:r>
              <a:rPr lang="en-US" altLang="ja-JP" sz="2000" b="1">
                <a:solidFill>
                  <a:srgbClr val="990000"/>
                </a:solidFill>
                <a:latin typeface="Verdana" panose="020B0604030504040204" pitchFamily="34" charset="0"/>
              </a:rPr>
              <a:t>Taiichi Ohno</a:t>
            </a:r>
            <a:r>
              <a:rPr lang="en-US" altLang="ja-JP" sz="2000">
                <a:latin typeface="Verdana" panose="020B0604030504040204" pitchFamily="34" charset="0"/>
              </a:rPr>
              <a:t> (Toyota engineer &amp; founder of Toyota Production System) 1912-1990</a:t>
            </a:r>
          </a:p>
          <a:p>
            <a:pPr lvl="1">
              <a:spcBef>
                <a:spcPct val="50000"/>
              </a:spcBef>
            </a:pPr>
            <a:r>
              <a:rPr lang="en-US" altLang="ja-JP" sz="2000">
                <a:latin typeface="Verdana" panose="020B0604030504040204" pitchFamily="34" charset="0"/>
              </a:rPr>
              <a:t>“Kaizen means finding the best working method with given equipment. Working method is more important than making or buying equipment.”</a:t>
            </a:r>
          </a:p>
          <a:p>
            <a:pPr>
              <a:spcBef>
                <a:spcPct val="50000"/>
              </a:spcBef>
            </a:pPr>
            <a:r>
              <a:rPr lang="en-US" altLang="ja-JP" sz="2000" b="1">
                <a:solidFill>
                  <a:srgbClr val="990000"/>
                </a:solidFill>
                <a:latin typeface="Verdana" panose="020B0604030504040204" pitchFamily="34" charset="0"/>
              </a:rPr>
              <a:t>Masaaki Imai</a:t>
            </a:r>
            <a:r>
              <a:rPr lang="en-US" altLang="ja-JP" sz="2000">
                <a:latin typeface="Verdana" panose="020B0604030504040204" pitchFamily="34" charset="0"/>
              </a:rPr>
              <a:t> (Founder of Kaizen Institute) 1930-</a:t>
            </a:r>
          </a:p>
          <a:p>
            <a:pPr lvl="1">
              <a:spcBef>
                <a:spcPct val="50000"/>
              </a:spcBef>
            </a:pPr>
            <a:r>
              <a:rPr lang="en-US" altLang="ja-JP" sz="2000">
                <a:latin typeface="Verdana" panose="020B0604030504040204" pitchFamily="34" charset="0"/>
              </a:rPr>
              <a:t>“The Kaizen philosophy assumes that our way of life—be it our working life, our social life, or our home life—should focus on constant-improvement efforts.”</a:t>
            </a:r>
            <a:endParaRPr lang="en-US" altLang="ja-JP" sz="2000" b="1">
              <a:solidFill>
                <a:schemeClr val="bg2"/>
              </a:solidFill>
              <a:latin typeface="Verdana" panose="020B0604030504040204" pitchFamily="34" charset="0"/>
            </a:endParaRPr>
          </a:p>
        </p:txBody>
      </p:sp>
      <p:pic>
        <p:nvPicPr>
          <p:cNvPr id="239620" name="Picture 9" descr="im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941888"/>
            <a:ext cx="115093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1" name="Picture 11" descr="郷士浩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116363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2" name="Picture 5" descr="e0047654_14472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141663"/>
            <a:ext cx="116681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3" name="Text Box 7"/>
          <p:cNvSpPr txBox="1">
            <a:spLocks noChangeArrowheads="1"/>
          </p:cNvSpPr>
          <p:nvPr/>
        </p:nvSpPr>
        <p:spPr bwMode="auto">
          <a:xfrm>
            <a:off x="179388" y="115888"/>
            <a:ext cx="8785225"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2200" b="1">
                <a:solidFill>
                  <a:srgbClr val="333399"/>
                </a:solidFill>
                <a:latin typeface="Verdana" panose="020B0604030504040204" pitchFamily="34" charset="0"/>
                <a:cs typeface="Arial" panose="020B0604020202020204" pitchFamily="34" charset="0"/>
              </a:rPr>
              <a:t>Kaizen is continuous elimination of MUDA – any motion, process, time, inventory, etc. that does not add to product value.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ja-JP" sz="1800">
              <a:latin typeface="Verdana" panose="020B0604030504040204" pitchFamily="34" charset="0"/>
            </a:endParaRPr>
          </a:p>
        </p:txBody>
      </p:sp>
      <p:sp>
        <p:nvSpPr>
          <p:cNvPr id="241667" name="Rectangle 8"/>
          <p:cNvSpPr>
            <a:spLocks noChangeArrowheads="1"/>
          </p:cNvSpPr>
          <p:nvPr/>
        </p:nvSpPr>
        <p:spPr bwMode="auto">
          <a:xfrm>
            <a:off x="468313" y="2205038"/>
            <a:ext cx="8461375" cy="26638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ja-JP" sz="1800">
              <a:latin typeface="Verdana" panose="020B0604030504040204" pitchFamily="34" charset="0"/>
            </a:endParaRPr>
          </a:p>
        </p:txBody>
      </p:sp>
      <p:sp>
        <p:nvSpPr>
          <p:cNvPr id="241668" name="Rectangle 2"/>
          <p:cNvSpPr>
            <a:spLocks noGrp="1" noChangeArrowheads="1"/>
          </p:cNvSpPr>
          <p:nvPr>
            <p:ph type="title" idx="4294967295"/>
          </p:nvPr>
        </p:nvSpPr>
        <p:spPr>
          <a:xfrm>
            <a:off x="323850" y="188913"/>
            <a:ext cx="3527425" cy="776287"/>
          </a:xfrm>
        </p:spPr>
        <p:txBody>
          <a:bodyPr anchor="b"/>
          <a:lstStyle/>
          <a:p>
            <a:pPr algn="l"/>
            <a:r>
              <a:rPr lang="en-US" altLang="ja-JP" sz="4800" b="1">
                <a:solidFill>
                  <a:srgbClr val="333399"/>
                </a:solidFill>
              </a:rPr>
              <a:t>Five S</a:t>
            </a:r>
          </a:p>
        </p:txBody>
      </p:sp>
      <p:sp>
        <p:nvSpPr>
          <p:cNvPr id="241669" name="Rectangle 3"/>
          <p:cNvSpPr>
            <a:spLocks noGrp="1" noChangeArrowheads="1"/>
          </p:cNvSpPr>
          <p:nvPr>
            <p:ph type="body" idx="4294967295"/>
          </p:nvPr>
        </p:nvSpPr>
        <p:spPr>
          <a:xfrm>
            <a:off x="468313" y="2349500"/>
            <a:ext cx="8401050" cy="4103688"/>
          </a:xfrm>
        </p:spPr>
        <p:txBody>
          <a:bodyPr/>
          <a:lstStyle/>
          <a:p>
            <a:pPr>
              <a:lnSpc>
                <a:spcPct val="90000"/>
              </a:lnSpc>
            </a:pPr>
            <a:r>
              <a:rPr lang="en-US" altLang="ja-JP" sz="2200" b="1">
                <a:latin typeface="Arial" panose="020B0604020202020204" pitchFamily="34" charset="0"/>
                <a:cs typeface="Arial" panose="020B0604020202020204" pitchFamily="34" charset="0"/>
              </a:rPr>
              <a:t>Seiri </a:t>
            </a:r>
            <a:r>
              <a:rPr lang="en-US" altLang="ja-JP" sz="2200">
                <a:latin typeface="Arial" panose="020B0604020202020204" pitchFamily="34" charset="0"/>
                <a:cs typeface="Arial" panose="020B0604020202020204" pitchFamily="34" charset="0"/>
              </a:rPr>
              <a:t>(sort) - </a:t>
            </a:r>
            <a:r>
              <a:rPr lang="en-US" altLang="ja-JP" sz="2200">
                <a:solidFill>
                  <a:srgbClr val="000066"/>
                </a:solidFill>
                <a:latin typeface="Arial" panose="020B0604020202020204" pitchFamily="34" charset="0"/>
                <a:cs typeface="Arial" panose="020B0604020202020204" pitchFamily="34" charset="0"/>
              </a:rPr>
              <a:t>remove unnecessary things</a:t>
            </a:r>
          </a:p>
          <a:p>
            <a:pPr>
              <a:lnSpc>
                <a:spcPct val="90000"/>
              </a:lnSpc>
            </a:pPr>
            <a:r>
              <a:rPr lang="en-US" altLang="ja-JP" sz="2200" b="1">
                <a:latin typeface="Arial" panose="020B0604020202020204" pitchFamily="34" charset="0"/>
                <a:cs typeface="Arial" panose="020B0604020202020204" pitchFamily="34" charset="0"/>
              </a:rPr>
              <a:t>Seiton</a:t>
            </a:r>
            <a:r>
              <a:rPr lang="en-US" altLang="ja-JP" sz="2200">
                <a:latin typeface="Arial" panose="020B0604020202020204" pitchFamily="34" charset="0"/>
                <a:cs typeface="Arial" panose="020B0604020202020204" pitchFamily="34" charset="0"/>
              </a:rPr>
              <a:t> (straighten) - </a:t>
            </a:r>
            <a:r>
              <a:rPr lang="en-US" altLang="ja-JP" sz="2200">
                <a:solidFill>
                  <a:srgbClr val="000066"/>
                </a:solidFill>
                <a:latin typeface="Arial" panose="020B0604020202020204" pitchFamily="34" charset="0"/>
                <a:cs typeface="Arial" panose="020B0604020202020204" pitchFamily="34" charset="0"/>
              </a:rPr>
              <a:t>keep remaining things in good visibility</a:t>
            </a:r>
          </a:p>
          <a:p>
            <a:pPr>
              <a:lnSpc>
                <a:spcPct val="90000"/>
              </a:lnSpc>
            </a:pPr>
            <a:r>
              <a:rPr lang="en-US" altLang="ja-JP" sz="2200" b="1">
                <a:latin typeface="Arial" panose="020B0604020202020204" pitchFamily="34" charset="0"/>
                <a:cs typeface="Arial" panose="020B0604020202020204" pitchFamily="34" charset="0"/>
              </a:rPr>
              <a:t>Seiso</a:t>
            </a:r>
            <a:r>
              <a:rPr lang="en-US" altLang="ja-JP" sz="2200">
                <a:latin typeface="Arial" panose="020B0604020202020204" pitchFamily="34" charset="0"/>
                <a:cs typeface="Arial" panose="020B0604020202020204" pitchFamily="34" charset="0"/>
              </a:rPr>
              <a:t> (shine) - </a:t>
            </a:r>
            <a:r>
              <a:rPr lang="en-US" altLang="ja-JP" sz="2200">
                <a:solidFill>
                  <a:srgbClr val="000066"/>
                </a:solidFill>
                <a:latin typeface="Arial" panose="020B0604020202020204" pitchFamily="34" charset="0"/>
                <a:cs typeface="Arial" panose="020B0604020202020204" pitchFamily="34" charset="0"/>
              </a:rPr>
              <a:t>clean &amp; shine factory, office, toilets, etc.</a:t>
            </a:r>
          </a:p>
          <a:p>
            <a:pPr>
              <a:lnSpc>
                <a:spcPct val="90000"/>
              </a:lnSpc>
            </a:pPr>
            <a:r>
              <a:rPr lang="en-US" altLang="ja-JP" sz="2200" b="1">
                <a:latin typeface="Arial" panose="020B0604020202020204" pitchFamily="34" charset="0"/>
                <a:cs typeface="Arial" panose="020B0604020202020204" pitchFamily="34" charset="0"/>
              </a:rPr>
              <a:t>Seiketsu</a:t>
            </a:r>
            <a:r>
              <a:rPr lang="en-US" altLang="ja-JP" sz="2200">
                <a:latin typeface="Arial" panose="020B0604020202020204" pitchFamily="34" charset="0"/>
                <a:cs typeface="Arial" panose="020B0604020202020204" pitchFamily="34" charset="0"/>
              </a:rPr>
              <a:t> (systematize) - </a:t>
            </a:r>
            <a:r>
              <a:rPr lang="en-US" altLang="ja-JP" sz="2200">
                <a:solidFill>
                  <a:srgbClr val="000066"/>
                </a:solidFill>
                <a:latin typeface="Arial" panose="020B0604020202020204" pitchFamily="34" charset="0"/>
                <a:cs typeface="Arial" panose="020B0604020202020204" pitchFamily="34" charset="0"/>
              </a:rPr>
              <a:t>keep factory &amp; yourself clean, tidy &amp; agreeable to others</a:t>
            </a:r>
          </a:p>
          <a:p>
            <a:pPr>
              <a:lnSpc>
                <a:spcPct val="90000"/>
              </a:lnSpc>
            </a:pPr>
            <a:r>
              <a:rPr lang="en-US" altLang="ja-JP" sz="2200" b="1">
                <a:latin typeface="Arial" panose="020B0604020202020204" pitchFamily="34" charset="0"/>
                <a:cs typeface="Arial" panose="020B0604020202020204" pitchFamily="34" charset="0"/>
              </a:rPr>
              <a:t>Shitsuke</a:t>
            </a:r>
            <a:r>
              <a:rPr lang="en-US" altLang="ja-JP" sz="2200">
                <a:latin typeface="Arial" panose="020B0604020202020204" pitchFamily="34" charset="0"/>
                <a:cs typeface="Arial" panose="020B0604020202020204" pitchFamily="34" charset="0"/>
              </a:rPr>
              <a:t> (standardize) – </a:t>
            </a:r>
            <a:r>
              <a:rPr lang="en-US" altLang="ja-JP" sz="2200">
                <a:solidFill>
                  <a:srgbClr val="333399"/>
                </a:solidFill>
                <a:latin typeface="Arial" panose="020B0604020202020204" pitchFamily="34" charset="0"/>
                <a:cs typeface="Arial" panose="020B0604020202020204" pitchFamily="34" charset="0"/>
              </a:rPr>
              <a:t>each person must own</a:t>
            </a:r>
            <a:r>
              <a:rPr lang="en-US" altLang="ja-JP" sz="2200">
                <a:solidFill>
                  <a:srgbClr val="000066"/>
                </a:solidFill>
                <a:latin typeface="Arial" panose="020B0604020202020204" pitchFamily="34" charset="0"/>
                <a:cs typeface="Arial" panose="020B0604020202020204" pitchFamily="34" charset="0"/>
              </a:rPr>
              <a:t> &amp; make habit of all above</a:t>
            </a:r>
          </a:p>
          <a:p>
            <a:pPr>
              <a:lnSpc>
                <a:spcPct val="90000"/>
              </a:lnSpc>
            </a:pPr>
            <a:endParaRPr lang="en-US" altLang="ja-JP" sz="2200">
              <a:solidFill>
                <a:srgbClr val="000066"/>
              </a:solidFill>
              <a:latin typeface="Arial" panose="020B0604020202020204" pitchFamily="34" charset="0"/>
              <a:cs typeface="Arial" panose="020B0604020202020204" pitchFamily="34" charset="0"/>
            </a:endParaRPr>
          </a:p>
          <a:p>
            <a:pPr>
              <a:lnSpc>
                <a:spcPct val="90000"/>
              </a:lnSpc>
            </a:pPr>
            <a:r>
              <a:rPr lang="en-US" altLang="ja-JP" sz="2200">
                <a:latin typeface="Arial" panose="020B0604020202020204" pitchFamily="34" charset="0"/>
                <a:cs typeface="Arial" panose="020B0604020202020204" pitchFamily="34" charset="0"/>
              </a:rPr>
              <a:t>5S is translated variously into many languages.</a:t>
            </a:r>
          </a:p>
          <a:p>
            <a:pPr>
              <a:lnSpc>
                <a:spcPct val="90000"/>
              </a:lnSpc>
            </a:pPr>
            <a:r>
              <a:rPr lang="en-US" altLang="ja-JP" sz="2200">
                <a:latin typeface="Arial" panose="020B0604020202020204" pitchFamily="34" charset="0"/>
                <a:cs typeface="Arial" panose="020B0604020202020204" pitchFamily="34" charset="0"/>
              </a:rPr>
              <a:t>Exact meaning may differ from company to company, from expert to expert.</a:t>
            </a:r>
          </a:p>
          <a:p>
            <a:pPr>
              <a:lnSpc>
                <a:spcPct val="90000"/>
              </a:lnSpc>
            </a:pPr>
            <a:r>
              <a:rPr lang="en-US" altLang="ja-JP" sz="2200">
                <a:latin typeface="Arial" panose="020B0604020202020204" pitchFamily="34" charset="0"/>
                <a:cs typeface="Arial" panose="020B0604020202020204" pitchFamily="34" charset="0"/>
              </a:rPr>
              <a:t>First three (3S) are most basic, but difficult to sustain.</a:t>
            </a:r>
          </a:p>
        </p:txBody>
      </p:sp>
      <p:pic>
        <p:nvPicPr>
          <p:cNvPr id="241670" name="Picture 4" descr="KL2013_0628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075" y="0"/>
            <a:ext cx="1558925" cy="1989138"/>
          </a:xfrm>
          <a:prstGeom prst="rect">
            <a:avLst/>
          </a:prstGeom>
          <a:noFill/>
          <a:ln w="19050">
            <a:solidFill>
              <a:srgbClr val="993300"/>
            </a:solidFill>
            <a:miter lim="800000"/>
            <a:headEnd/>
            <a:tailEnd/>
          </a:ln>
          <a:extLst>
            <a:ext uri="{909E8E84-426E-40DD-AFC4-6F175D3DCCD1}">
              <a14:hiddenFill xmlns:a14="http://schemas.microsoft.com/office/drawing/2010/main">
                <a:solidFill>
                  <a:srgbClr val="FFFFFF"/>
                </a:solidFill>
              </a14:hiddenFill>
            </a:ext>
          </a:extLst>
        </p:spPr>
      </p:pic>
      <p:pic>
        <p:nvPicPr>
          <p:cNvPr id="241671" name="Picture 5" descr="bk2009_1106BD"/>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7512" t="9859" r="5342"/>
          <a:stretch>
            <a:fillRect/>
          </a:stretch>
        </p:blipFill>
        <p:spPr bwMode="auto">
          <a:xfrm>
            <a:off x="5508625" y="0"/>
            <a:ext cx="19081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2" name="Text Box 6"/>
          <p:cNvSpPr txBox="1">
            <a:spLocks noChangeArrowheads="1"/>
          </p:cNvSpPr>
          <p:nvPr/>
        </p:nvSpPr>
        <p:spPr bwMode="auto">
          <a:xfrm>
            <a:off x="323850" y="1052513"/>
            <a:ext cx="32400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pPr>
            <a:r>
              <a:rPr lang="en-US" altLang="ja-JP" sz="1800" b="1">
                <a:solidFill>
                  <a:srgbClr val="333399"/>
                </a:solidFill>
                <a:latin typeface="Verdana" panose="020B0604030504040204" pitchFamily="34" charset="0"/>
              </a:rPr>
              <a:t>Action checklist for order, efficiency and discipline at workplace</a:t>
            </a:r>
          </a:p>
        </p:txBody>
      </p:sp>
      <p:pic>
        <p:nvPicPr>
          <p:cNvPr id="241673" name="図 1"/>
          <p:cNvPicPr>
            <a:picLocks noChangeAspect="1"/>
          </p:cNvPicPr>
          <p:nvPr/>
        </p:nvPicPr>
        <p:blipFill>
          <a:blip r:embed="rId4">
            <a:extLst>
              <a:ext uri="{28A0092B-C50C-407E-A947-70E740481C1C}">
                <a14:useLocalDpi xmlns:a14="http://schemas.microsoft.com/office/drawing/2010/main" val="0"/>
              </a:ext>
            </a:extLst>
          </a:blip>
          <a:srcRect l="10400" r="17908" b="33858"/>
          <a:stretch>
            <a:fillRect/>
          </a:stretch>
        </p:blipFill>
        <p:spPr bwMode="auto">
          <a:xfrm>
            <a:off x="3692525" y="0"/>
            <a:ext cx="1611313"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9" name="Picture 7" descr="in2012_0926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021138"/>
            <a:ext cx="3779837"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03" name="Text Box 11"/>
          <p:cNvSpPr txBox="1">
            <a:spLocks noChangeArrowheads="1"/>
          </p:cNvSpPr>
          <p:nvPr/>
        </p:nvSpPr>
        <p:spPr bwMode="auto">
          <a:xfrm>
            <a:off x="6300788" y="2852738"/>
            <a:ext cx="284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spcBef>
                <a:spcPct val="50000"/>
              </a:spcBef>
            </a:pPr>
            <a:r>
              <a:rPr lang="en-US" altLang="ja-JP" sz="1400" b="1">
                <a:latin typeface="Arial" panose="020B0604020202020204" pitchFamily="34" charset="0"/>
                <a:cs typeface="Arial" panose="020B0604020202020204" pitchFamily="34" charset="0"/>
              </a:rPr>
              <a:t>Factory without kaizen</a:t>
            </a:r>
          </a:p>
        </p:txBody>
      </p:sp>
      <p:sp>
        <p:nvSpPr>
          <p:cNvPr id="238604" name="Text Box 12"/>
          <p:cNvSpPr txBox="1">
            <a:spLocks noChangeArrowheads="1"/>
          </p:cNvSpPr>
          <p:nvPr/>
        </p:nvSpPr>
        <p:spPr bwMode="auto">
          <a:xfrm>
            <a:off x="6300788" y="3644900"/>
            <a:ext cx="284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spcBef>
                <a:spcPct val="50000"/>
              </a:spcBef>
            </a:pPr>
            <a:r>
              <a:rPr lang="en-US" altLang="ja-JP" sz="1400" b="1">
                <a:latin typeface="Arial" panose="020B0604020202020204" pitchFamily="34" charset="0"/>
                <a:cs typeface="Arial" panose="020B0604020202020204" pitchFamily="34" charset="0"/>
              </a:rPr>
              <a:t>Factory with kaizen</a:t>
            </a:r>
          </a:p>
        </p:txBody>
      </p:sp>
      <p:pic>
        <p:nvPicPr>
          <p:cNvPr id="238605" name="図 6"/>
          <p:cNvPicPr>
            <a:picLocks noChangeAspect="1"/>
          </p:cNvPicPr>
          <p:nvPr/>
        </p:nvPicPr>
        <p:blipFill>
          <a:blip r:embed="rId3">
            <a:extLst>
              <a:ext uri="{28A0092B-C50C-407E-A947-70E740481C1C}">
                <a14:useLocalDpi xmlns:a14="http://schemas.microsoft.com/office/drawing/2010/main" val="0"/>
              </a:ext>
            </a:extLst>
          </a:blip>
          <a:srcRect r="3485" b="24356"/>
          <a:stretch>
            <a:fillRect/>
          </a:stretch>
        </p:blipFill>
        <p:spPr bwMode="auto">
          <a:xfrm>
            <a:off x="0" y="2492375"/>
            <a:ext cx="31321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00" name="Picture 6" descr="in2012_0926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513" y="4076700"/>
            <a:ext cx="2208212"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02" name="Picture 5" descr="in2012_0926A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1557338"/>
            <a:ext cx="244951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8"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2766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7" name="Picture 8" descr="aa2011_0518A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995863"/>
            <a:ext cx="320357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01" name="Picture 13" descr="aa2012_0111A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0"/>
            <a:ext cx="377983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a:xfrm>
            <a:off x="395288" y="188913"/>
            <a:ext cx="8426450" cy="1079500"/>
          </a:xfrm>
        </p:spPr>
        <p:txBody>
          <a:bodyPr anchor="t"/>
          <a:lstStyle/>
          <a:p>
            <a:pPr algn="l"/>
            <a:r>
              <a:rPr lang="en-US" altLang="ja-JP" sz="3400" b="1"/>
              <a:t>Core NPOs for Quality and Productivity Improvement</a:t>
            </a:r>
          </a:p>
        </p:txBody>
      </p:sp>
      <p:sp>
        <p:nvSpPr>
          <p:cNvPr id="225283" name="Rectangle 4"/>
          <p:cNvSpPr>
            <a:spLocks noChangeArrowheads="1"/>
          </p:cNvSpPr>
          <p:nvPr/>
        </p:nvSpPr>
        <p:spPr bwMode="auto">
          <a:xfrm>
            <a:off x="323850" y="1484313"/>
            <a:ext cx="8569325" cy="1944687"/>
          </a:xfrm>
          <a:prstGeom prst="rect">
            <a:avLst/>
          </a:prstGeom>
          <a:solidFill>
            <a:srgbClr val="CC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buClr>
                <a:schemeClr val="accent1"/>
              </a:buClr>
              <a:buFont typeface="Wingdings" panose="05000000000000000000" pitchFamily="2" charset="2"/>
              <a:buNone/>
            </a:pPr>
            <a:r>
              <a:rPr lang="en-US" altLang="ja-JP" sz="2000" b="1">
                <a:latin typeface="Arial" panose="020B0604020202020204" pitchFamily="34" charset="0"/>
              </a:rPr>
              <a:t>Japan Productivity Center (JPC)</a:t>
            </a:r>
          </a:p>
          <a:p>
            <a:pPr lvl="1">
              <a:buClr>
                <a:schemeClr val="accent1"/>
              </a:buClr>
              <a:buFont typeface="Wingdings" panose="05000000000000000000" pitchFamily="2" charset="2"/>
              <a:buChar char="n"/>
            </a:pPr>
            <a:r>
              <a:rPr lang="en-US" altLang="ja-JP" sz="2000">
                <a:latin typeface="Arial" panose="020B0604020202020204" pitchFamily="34" charset="0"/>
              </a:rPr>
              <a:t>Established in 1955 as a public-interest foundation;  received US </a:t>
            </a:r>
            <a:br>
              <a:rPr lang="en-US" altLang="ja-JP" sz="2000">
                <a:latin typeface="Arial" panose="020B0604020202020204" pitchFamily="34" charset="0"/>
              </a:rPr>
            </a:br>
            <a:r>
              <a:rPr lang="en-US" altLang="ja-JP" sz="2000">
                <a:latin typeface="Arial" panose="020B0604020202020204" pitchFamily="34" charset="0"/>
              </a:rPr>
              <a:t>  support during 1955-61</a:t>
            </a:r>
          </a:p>
          <a:p>
            <a:pPr lvl="1">
              <a:buClr>
                <a:schemeClr val="accent1"/>
              </a:buClr>
              <a:buFont typeface="Wingdings" panose="05000000000000000000" pitchFamily="2" charset="2"/>
              <a:buChar char="n"/>
            </a:pPr>
            <a:r>
              <a:rPr lang="en-US" altLang="ja-JP" sz="2000">
                <a:latin typeface="Arial" panose="020B0604020202020204" pitchFamily="34" charset="0"/>
              </a:rPr>
              <a:t>Tripartite collaboration: govt., business, and labor unions</a:t>
            </a:r>
          </a:p>
          <a:p>
            <a:pPr lvl="1">
              <a:buClr>
                <a:schemeClr val="accent1"/>
              </a:buClr>
              <a:buFont typeface="Wingdings" panose="05000000000000000000" pitchFamily="2" charset="2"/>
              <a:buChar char="n"/>
            </a:pPr>
            <a:r>
              <a:rPr lang="en-US" altLang="ja-JP" sz="2000">
                <a:latin typeface="Arial" panose="020B0604020202020204" pitchFamily="34" charset="0"/>
              </a:rPr>
              <a:t>Main role: productivity improvement (leading Productivity Movement) </a:t>
            </a:r>
            <a:br>
              <a:rPr lang="en-US" altLang="ja-JP" sz="2000">
                <a:latin typeface="Arial" panose="020B0604020202020204" pitchFamily="34" charset="0"/>
              </a:rPr>
            </a:br>
            <a:r>
              <a:rPr lang="en-US" altLang="ja-JP" sz="1800">
                <a:solidFill>
                  <a:schemeClr val="tx2"/>
                </a:solidFill>
                <a:latin typeface="Arial" panose="020B0604020202020204" pitchFamily="34" charset="0"/>
              </a:rPr>
              <a:t>(</a:t>
            </a:r>
            <a:r>
              <a:rPr lang="en-US" altLang="ja-JP" sz="1800">
                <a:solidFill>
                  <a:schemeClr val="tx2"/>
                </a:solidFill>
                <a:latin typeface="Arial" panose="020B0604020202020204" pitchFamily="34" charset="0"/>
                <a:sym typeface="Wingdings" panose="05000000000000000000" pitchFamily="2" charset="2"/>
              </a:rPr>
              <a:t>supporting Singapore’s Productivity Movement under JICA project)</a:t>
            </a:r>
            <a:endParaRPr lang="en-US" altLang="ja-JP" sz="1800">
              <a:latin typeface="Arial" panose="020B0604020202020204" pitchFamily="34" charset="0"/>
            </a:endParaRPr>
          </a:p>
        </p:txBody>
      </p:sp>
      <p:sp>
        <p:nvSpPr>
          <p:cNvPr id="225284" name="Rectangle 5"/>
          <p:cNvSpPr>
            <a:spLocks noChangeArrowheads="1"/>
          </p:cNvSpPr>
          <p:nvPr/>
        </p:nvSpPr>
        <p:spPr bwMode="auto">
          <a:xfrm>
            <a:off x="323850" y="3573463"/>
            <a:ext cx="8569325" cy="1441450"/>
          </a:xfrm>
          <a:prstGeom prst="rect">
            <a:avLst/>
          </a:prstGeom>
          <a:solidFill>
            <a:srgbClr val="FFFF99"/>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buClr>
                <a:schemeClr val="accent1"/>
              </a:buClr>
              <a:buFont typeface="Wingdings" panose="05000000000000000000" pitchFamily="2" charset="2"/>
              <a:buNone/>
            </a:pPr>
            <a:r>
              <a:rPr lang="en-US" altLang="ja-JP" sz="2000" b="1">
                <a:latin typeface="Arial" panose="020B0604020202020204" pitchFamily="34" charset="0"/>
              </a:rPr>
              <a:t>Union of Japanese Scientists and Engineers (JUSE)</a:t>
            </a:r>
          </a:p>
          <a:p>
            <a:pPr lvl="1">
              <a:buClr>
                <a:schemeClr val="accent1"/>
              </a:buClr>
              <a:buFont typeface="Wingdings" panose="05000000000000000000" pitchFamily="2" charset="2"/>
              <a:buChar char="n"/>
            </a:pPr>
            <a:r>
              <a:rPr lang="en-US" altLang="ja-JP" sz="2000">
                <a:latin typeface="Arial" panose="020B0604020202020204" pitchFamily="34" charset="0"/>
              </a:rPr>
              <a:t>Established in 1946, as an incorporated foundation</a:t>
            </a:r>
          </a:p>
          <a:p>
            <a:pPr lvl="1">
              <a:buClr>
                <a:schemeClr val="accent1"/>
              </a:buClr>
              <a:buFont typeface="Wingdings" panose="05000000000000000000" pitchFamily="2" charset="2"/>
              <a:buChar char="n"/>
            </a:pPr>
            <a:r>
              <a:rPr lang="en-US" altLang="ja-JP" sz="2000">
                <a:latin typeface="Arial" panose="020B0604020202020204" pitchFamily="34" charset="0"/>
              </a:rPr>
              <a:t>Main role: quality improvement (“Deming Prize”, QC Circles)</a:t>
            </a:r>
            <a:endParaRPr lang="en-US" altLang="ja-JP" sz="2000">
              <a:solidFill>
                <a:schemeClr val="accent1"/>
              </a:solidFill>
              <a:latin typeface="Arial" panose="020B0604020202020204" pitchFamily="34" charset="0"/>
            </a:endParaRPr>
          </a:p>
          <a:p>
            <a:pPr lvl="1">
              <a:buClr>
                <a:schemeClr val="accent1"/>
              </a:buClr>
              <a:buFont typeface="Wingdings" panose="05000000000000000000" pitchFamily="2" charset="2"/>
              <a:buNone/>
            </a:pPr>
            <a:r>
              <a:rPr lang="en-US" altLang="ja-JP" sz="1800">
                <a:solidFill>
                  <a:schemeClr val="tx2"/>
                </a:solidFill>
                <a:latin typeface="Arial" panose="020B0604020202020204" pitchFamily="34" charset="0"/>
              </a:rPr>
              <a:t>(</a:t>
            </a:r>
            <a:r>
              <a:rPr lang="en-US" altLang="ja-JP" sz="1800">
                <a:solidFill>
                  <a:schemeClr val="tx2"/>
                </a:solidFill>
                <a:latin typeface="Arial" panose="020B0604020202020204" pitchFamily="34" charset="0"/>
                <a:sym typeface="Wingdings" panose="05000000000000000000" pitchFamily="2" charset="2"/>
              </a:rPr>
              <a:t>supporting Burkina Faso (QCC) under WB/Japan PHRD fund project)</a:t>
            </a:r>
            <a:endParaRPr lang="en-US" altLang="ja-JP" sz="1800">
              <a:latin typeface="Arial" panose="020B0604020202020204" pitchFamily="34" charset="0"/>
            </a:endParaRPr>
          </a:p>
        </p:txBody>
      </p:sp>
      <p:sp>
        <p:nvSpPr>
          <p:cNvPr id="225285" name="Rectangle 6"/>
          <p:cNvSpPr>
            <a:spLocks noChangeArrowheads="1"/>
          </p:cNvSpPr>
          <p:nvPr/>
        </p:nvSpPr>
        <p:spPr bwMode="auto">
          <a:xfrm>
            <a:off x="323850" y="5157788"/>
            <a:ext cx="8569325" cy="1295400"/>
          </a:xfrm>
          <a:prstGeom prst="rect">
            <a:avLst/>
          </a:prstGeom>
          <a:solidFill>
            <a:srgbClr val="CC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buClr>
                <a:schemeClr val="accent1"/>
              </a:buClr>
              <a:buFont typeface="Wingdings" panose="05000000000000000000" pitchFamily="2" charset="2"/>
              <a:buNone/>
            </a:pPr>
            <a:r>
              <a:rPr lang="en-US" altLang="ja-JP" sz="2000" b="1">
                <a:latin typeface="Arial" panose="020B0604020202020204" pitchFamily="34" charset="0"/>
              </a:rPr>
              <a:t>Japan Management Association (JMA)</a:t>
            </a:r>
          </a:p>
          <a:p>
            <a:pPr lvl="1">
              <a:buClr>
                <a:schemeClr val="accent1"/>
              </a:buClr>
              <a:buFont typeface="Wingdings" panose="05000000000000000000" pitchFamily="2" charset="2"/>
              <a:buChar char="n"/>
            </a:pPr>
            <a:r>
              <a:rPr lang="en-US" altLang="ja-JP" sz="2000">
                <a:latin typeface="Arial" panose="020B0604020202020204" pitchFamily="34" charset="0"/>
              </a:rPr>
              <a:t>Established in 1942, as an incorporated association</a:t>
            </a:r>
          </a:p>
          <a:p>
            <a:pPr lvl="1">
              <a:buClr>
                <a:schemeClr val="accent1"/>
              </a:buClr>
              <a:buFont typeface="Wingdings" panose="05000000000000000000" pitchFamily="2" charset="2"/>
              <a:buChar char="n"/>
            </a:pPr>
            <a:r>
              <a:rPr lang="en-US" altLang="ja-JP" sz="2000">
                <a:latin typeface="Arial" panose="020B0604020202020204" pitchFamily="34" charset="0"/>
              </a:rPr>
              <a:t>Main role: </a:t>
            </a:r>
            <a:r>
              <a:rPr lang="en-US" altLang="ja-JP" sz="2000" i="1">
                <a:latin typeface="Arial" panose="020B0604020202020204" pitchFamily="34" charset="0"/>
              </a:rPr>
              <a:t>noritsu</a:t>
            </a:r>
            <a:r>
              <a:rPr lang="en-US" altLang="ja-JP" sz="2000">
                <a:latin typeface="Arial" panose="020B0604020202020204" pitchFamily="34" charset="0"/>
              </a:rPr>
              <a:t> (efficiency) improvement, management innovation</a:t>
            </a:r>
            <a:endParaRPr lang="en-US" altLang="ja-JP"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idx="4294967295"/>
          </p:nvPr>
        </p:nvSpPr>
        <p:spPr>
          <a:xfrm>
            <a:off x="107950" y="115888"/>
            <a:ext cx="8928100" cy="1079500"/>
          </a:xfrm>
        </p:spPr>
        <p:txBody>
          <a:bodyPr anchor="t"/>
          <a:lstStyle/>
          <a:p>
            <a:r>
              <a:rPr lang="en-US" altLang="ja-JP" sz="3000" b="1"/>
              <a:t>Role of Private Sector Organizations in Introduction, Development and Diffusion of Foreign Technologies</a:t>
            </a:r>
          </a:p>
        </p:txBody>
      </p:sp>
      <p:sp>
        <p:nvSpPr>
          <p:cNvPr id="227331" name="Rectangle 4"/>
          <p:cNvSpPr>
            <a:spLocks noChangeArrowheads="1"/>
          </p:cNvSpPr>
          <p:nvPr/>
        </p:nvSpPr>
        <p:spPr bwMode="auto">
          <a:xfrm>
            <a:off x="468313" y="1557338"/>
            <a:ext cx="2232025" cy="719137"/>
          </a:xfrm>
          <a:prstGeom prst="rect">
            <a:avLst/>
          </a:prstGeom>
          <a:solidFill>
            <a:srgbClr val="CCFFFF"/>
          </a:solidFill>
          <a:ln w="25400">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en-US" altLang="ja-JP" sz="1800" b="1">
                <a:latin typeface="Arial" panose="020B0604020202020204" pitchFamily="34" charset="0"/>
              </a:rPr>
              <a:t>US &amp; European </a:t>
            </a:r>
          </a:p>
          <a:p>
            <a:pPr algn="ctr"/>
            <a:r>
              <a:rPr lang="en-US" altLang="ja-JP" sz="1800" b="1">
                <a:latin typeface="Arial" panose="020B0604020202020204" pitchFamily="34" charset="0"/>
              </a:rPr>
              <a:t>Countries</a:t>
            </a:r>
          </a:p>
        </p:txBody>
      </p:sp>
      <p:sp>
        <p:nvSpPr>
          <p:cNvPr id="227332" name="Rectangle 5"/>
          <p:cNvSpPr>
            <a:spLocks noChangeArrowheads="1"/>
          </p:cNvSpPr>
          <p:nvPr/>
        </p:nvSpPr>
        <p:spPr bwMode="auto">
          <a:xfrm>
            <a:off x="6443663" y="1557338"/>
            <a:ext cx="2232025" cy="719137"/>
          </a:xfrm>
          <a:prstGeom prst="rect">
            <a:avLst/>
          </a:prstGeom>
          <a:solidFill>
            <a:srgbClr val="CCFFFF"/>
          </a:solidFill>
          <a:ln w="25400">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en-US" altLang="ja-JP" sz="1800" b="1">
                <a:latin typeface="Arial" panose="020B0604020202020204" pitchFamily="34" charset="0"/>
              </a:rPr>
              <a:t>Private Companies</a:t>
            </a:r>
          </a:p>
        </p:txBody>
      </p:sp>
      <p:sp>
        <p:nvSpPr>
          <p:cNvPr id="227333" name="Rectangle 6"/>
          <p:cNvSpPr>
            <a:spLocks noChangeArrowheads="1"/>
          </p:cNvSpPr>
          <p:nvPr/>
        </p:nvSpPr>
        <p:spPr bwMode="auto">
          <a:xfrm>
            <a:off x="144463" y="6021388"/>
            <a:ext cx="8999537" cy="836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en-US" altLang="ja-JP" sz="1400">
                <a:latin typeface="Arial" panose="020B0604020202020204" pitchFamily="34" charset="0"/>
              </a:rPr>
              <a:t>Source: Adapted from Tsuyoshi Kikuchi “The Roles of Private Organizations in the Introduction, Development</a:t>
            </a:r>
            <a:br>
              <a:rPr lang="en-US" altLang="ja-JP" sz="1400">
                <a:latin typeface="Arial" panose="020B0604020202020204" pitchFamily="34" charset="0"/>
              </a:rPr>
            </a:br>
            <a:r>
              <a:rPr lang="en-US" altLang="ja-JP" sz="1400">
                <a:latin typeface="Arial" panose="020B0604020202020204" pitchFamily="34" charset="0"/>
              </a:rPr>
              <a:t>and Diffusion of Production Management Technology in Japan” (original paper published in the Bulletin of</a:t>
            </a:r>
          </a:p>
          <a:p>
            <a:r>
              <a:rPr lang="en-US" altLang="ja-JP" sz="1400">
                <a:latin typeface="Arial" panose="020B0604020202020204" pitchFamily="34" charset="0"/>
              </a:rPr>
              <a:t> the Graduate School of International Cooperation Studies No. 4, 2011, Takushoku University).</a:t>
            </a:r>
          </a:p>
        </p:txBody>
      </p:sp>
      <p:sp>
        <p:nvSpPr>
          <p:cNvPr id="227334" name="AutoShape 7"/>
          <p:cNvSpPr>
            <a:spLocks noChangeArrowheads="1"/>
          </p:cNvSpPr>
          <p:nvPr/>
        </p:nvSpPr>
        <p:spPr bwMode="auto">
          <a:xfrm>
            <a:off x="3419475" y="1341438"/>
            <a:ext cx="2232025" cy="1079500"/>
          </a:xfrm>
          <a:prstGeom prst="roundRect">
            <a:avLst>
              <a:gd name="adj" fmla="val 16667"/>
            </a:avLst>
          </a:prstGeom>
          <a:solidFill>
            <a:srgbClr val="FFCC00"/>
          </a:solidFill>
          <a:ln w="254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en-US" altLang="ja-JP" sz="1800" b="1">
                <a:latin typeface="Arial" panose="020B0604020202020204" pitchFamily="34" charset="0"/>
              </a:rPr>
              <a:t>Private Sector </a:t>
            </a:r>
          </a:p>
          <a:p>
            <a:pPr algn="ctr"/>
            <a:r>
              <a:rPr lang="en-US" altLang="ja-JP" sz="1800" b="1">
                <a:latin typeface="Arial" panose="020B0604020202020204" pitchFamily="34" charset="0"/>
              </a:rPr>
              <a:t>Organizations</a:t>
            </a:r>
          </a:p>
          <a:p>
            <a:pPr algn="ctr"/>
            <a:r>
              <a:rPr lang="en-US" altLang="ja-JP" sz="1600" b="1">
                <a:latin typeface="Arial" panose="020B0604020202020204" pitchFamily="34" charset="0"/>
              </a:rPr>
              <a:t>(JPC, JUSE, JMA, etc.)</a:t>
            </a:r>
          </a:p>
        </p:txBody>
      </p:sp>
      <p:sp>
        <p:nvSpPr>
          <p:cNvPr id="227335" name="AutoShape 8"/>
          <p:cNvSpPr>
            <a:spLocks noChangeArrowheads="1"/>
          </p:cNvSpPr>
          <p:nvPr/>
        </p:nvSpPr>
        <p:spPr bwMode="auto">
          <a:xfrm>
            <a:off x="2771775" y="1773238"/>
            <a:ext cx="576263" cy="287337"/>
          </a:xfrm>
          <a:prstGeom prst="rightArrow">
            <a:avLst>
              <a:gd name="adj1" fmla="val 50000"/>
              <a:gd name="adj2" fmla="val 50138"/>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ja-JP" sz="1800">
              <a:latin typeface="Arial" panose="020B0604020202020204" pitchFamily="34" charset="0"/>
            </a:endParaRPr>
          </a:p>
        </p:txBody>
      </p:sp>
      <p:sp>
        <p:nvSpPr>
          <p:cNvPr id="227336" name="AutoShape 9"/>
          <p:cNvSpPr>
            <a:spLocks noChangeArrowheads="1"/>
          </p:cNvSpPr>
          <p:nvPr/>
        </p:nvSpPr>
        <p:spPr bwMode="auto">
          <a:xfrm>
            <a:off x="5795963" y="1773238"/>
            <a:ext cx="576262" cy="287337"/>
          </a:xfrm>
          <a:prstGeom prst="rightArrow">
            <a:avLst>
              <a:gd name="adj1" fmla="val 50000"/>
              <a:gd name="adj2" fmla="val 50138"/>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ja-JP" sz="1800">
              <a:latin typeface="Arial" panose="020B0604020202020204" pitchFamily="34" charset="0"/>
            </a:endParaRPr>
          </a:p>
        </p:txBody>
      </p:sp>
      <p:sp>
        <p:nvSpPr>
          <p:cNvPr id="227337" name="Rectangle 10"/>
          <p:cNvSpPr>
            <a:spLocks noChangeArrowheads="1"/>
          </p:cNvSpPr>
          <p:nvPr/>
        </p:nvSpPr>
        <p:spPr bwMode="auto">
          <a:xfrm>
            <a:off x="323850" y="3213100"/>
            <a:ext cx="2447925" cy="2449513"/>
          </a:xfrm>
          <a:prstGeom prst="rect">
            <a:avLst/>
          </a:prstGeom>
          <a:solidFill>
            <a:srgbClr val="FFFF99"/>
          </a:solidFill>
          <a:ln w="254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buFontTx/>
              <a:buChar char="•"/>
            </a:pPr>
            <a:r>
              <a:rPr lang="en-US" altLang="ja-JP" sz="1600">
                <a:latin typeface="Arial" panose="020B0604020202020204" pitchFamily="34" charset="0"/>
              </a:rPr>
              <a:t>Dispatch of study </a:t>
            </a:r>
            <a:br>
              <a:rPr lang="en-US" altLang="ja-JP" sz="1600">
                <a:latin typeface="Arial" panose="020B0604020202020204" pitchFamily="34" charset="0"/>
              </a:rPr>
            </a:br>
            <a:r>
              <a:rPr lang="en-US" altLang="ja-JP" sz="1600">
                <a:latin typeface="Arial" panose="020B0604020202020204" pitchFamily="34" charset="0"/>
              </a:rPr>
              <a:t> missions to US &amp; Europe</a:t>
            </a:r>
          </a:p>
          <a:p>
            <a:pPr>
              <a:buFontTx/>
              <a:buChar char="•"/>
            </a:pPr>
            <a:r>
              <a:rPr lang="en-US" altLang="ja-JP" sz="1600">
                <a:latin typeface="Arial" panose="020B0604020202020204" pitchFamily="34" charset="0"/>
              </a:rPr>
              <a:t>Invitation of foreign </a:t>
            </a:r>
            <a:br>
              <a:rPr lang="en-US" altLang="ja-JP" sz="1600">
                <a:latin typeface="Arial" panose="020B0604020202020204" pitchFamily="34" charset="0"/>
              </a:rPr>
            </a:br>
            <a:r>
              <a:rPr lang="en-US" altLang="ja-JP" sz="1600">
                <a:latin typeface="Arial" panose="020B0604020202020204" pitchFamily="34" charset="0"/>
              </a:rPr>
              <a:t> advisors</a:t>
            </a:r>
          </a:p>
          <a:p>
            <a:pPr>
              <a:buFontTx/>
              <a:buChar char="•"/>
            </a:pPr>
            <a:r>
              <a:rPr lang="en-US" altLang="ja-JP" sz="1600">
                <a:latin typeface="Arial" panose="020B0604020202020204" pitchFamily="34" charset="0"/>
              </a:rPr>
              <a:t>Translation of foreign</a:t>
            </a:r>
            <a:br>
              <a:rPr lang="en-US" altLang="ja-JP" sz="1600">
                <a:latin typeface="Arial" panose="020B0604020202020204" pitchFamily="34" charset="0"/>
              </a:rPr>
            </a:br>
            <a:r>
              <a:rPr lang="en-US" altLang="ja-JP" sz="1600">
                <a:latin typeface="Arial" panose="020B0604020202020204" pitchFamily="34" charset="0"/>
              </a:rPr>
              <a:t> literature into Japanese</a:t>
            </a:r>
          </a:p>
          <a:p>
            <a:pPr>
              <a:buFontTx/>
              <a:buChar char="•"/>
            </a:pPr>
            <a:endParaRPr lang="en-US" altLang="ja-JP" sz="1600">
              <a:latin typeface="Arial" panose="020B0604020202020204" pitchFamily="34" charset="0"/>
            </a:endParaRPr>
          </a:p>
          <a:p>
            <a:pPr>
              <a:buFontTx/>
              <a:buChar char="•"/>
            </a:pPr>
            <a:endParaRPr lang="en-US" altLang="ja-JP" sz="1600">
              <a:latin typeface="Arial" panose="020B0604020202020204" pitchFamily="34" charset="0"/>
            </a:endParaRPr>
          </a:p>
          <a:p>
            <a:r>
              <a:rPr lang="en-US" altLang="ja-JP" sz="1600">
                <a:latin typeface="Arial" panose="020B0604020202020204" pitchFamily="34" charset="0"/>
              </a:rPr>
              <a:t>          </a:t>
            </a:r>
            <a:r>
              <a:rPr lang="en-US" altLang="ja-JP" sz="1600" b="1">
                <a:latin typeface="Arial" panose="020B0604020202020204" pitchFamily="34" charset="0"/>
              </a:rPr>
              <a:t>&lt;To Learn&gt;</a:t>
            </a:r>
          </a:p>
        </p:txBody>
      </p:sp>
      <p:sp>
        <p:nvSpPr>
          <p:cNvPr id="227338" name="Rectangle 11"/>
          <p:cNvSpPr>
            <a:spLocks noChangeArrowheads="1"/>
          </p:cNvSpPr>
          <p:nvPr/>
        </p:nvSpPr>
        <p:spPr bwMode="auto">
          <a:xfrm>
            <a:off x="3276600" y="3213100"/>
            <a:ext cx="2447925" cy="2449513"/>
          </a:xfrm>
          <a:prstGeom prst="rect">
            <a:avLst/>
          </a:prstGeom>
          <a:solidFill>
            <a:srgbClr val="FFFF99"/>
          </a:solidFill>
          <a:ln w="254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buFontTx/>
              <a:buChar char="•"/>
            </a:pPr>
            <a:r>
              <a:rPr lang="en-US" altLang="ja-JP" sz="1600">
                <a:latin typeface="Arial" panose="020B0604020202020204" pitchFamily="34" charset="0"/>
              </a:rPr>
              <a:t>Study on adaptability of </a:t>
            </a:r>
            <a:br>
              <a:rPr lang="en-US" altLang="ja-JP" sz="1600">
                <a:latin typeface="Arial" panose="020B0604020202020204" pitchFamily="34" charset="0"/>
              </a:rPr>
            </a:br>
            <a:r>
              <a:rPr lang="en-US" altLang="ja-JP" sz="1600">
                <a:latin typeface="Arial" panose="020B0604020202020204" pitchFamily="34" charset="0"/>
              </a:rPr>
              <a:t> new technology (by </a:t>
            </a:r>
            <a:br>
              <a:rPr lang="en-US" altLang="ja-JP" sz="1600">
                <a:latin typeface="Arial" panose="020B0604020202020204" pitchFamily="34" charset="0"/>
              </a:rPr>
            </a:br>
            <a:r>
              <a:rPr lang="en-US" altLang="ja-JP" sz="1600">
                <a:latin typeface="Arial" panose="020B0604020202020204" pitchFamily="34" charset="0"/>
              </a:rPr>
              <a:t> committees and working</a:t>
            </a:r>
            <a:br>
              <a:rPr lang="en-US" altLang="ja-JP" sz="1600">
                <a:latin typeface="Arial" panose="020B0604020202020204" pitchFamily="34" charset="0"/>
              </a:rPr>
            </a:br>
            <a:r>
              <a:rPr lang="en-US" altLang="ja-JP" sz="1600">
                <a:latin typeface="Arial" panose="020B0604020202020204" pitchFamily="34" charset="0"/>
              </a:rPr>
              <a:t> groups: industry-govt.-</a:t>
            </a:r>
            <a:br>
              <a:rPr lang="en-US" altLang="ja-JP" sz="1600">
                <a:latin typeface="Arial" panose="020B0604020202020204" pitchFamily="34" charset="0"/>
              </a:rPr>
            </a:br>
            <a:r>
              <a:rPr lang="en-US" altLang="ja-JP" sz="1600">
                <a:latin typeface="Arial" panose="020B0604020202020204" pitchFamily="34" charset="0"/>
              </a:rPr>
              <a:t> academia joint research)</a:t>
            </a:r>
          </a:p>
          <a:p>
            <a:pPr>
              <a:buFontTx/>
              <a:buChar char="•"/>
            </a:pPr>
            <a:r>
              <a:rPr lang="en-US" altLang="ja-JP" sz="1600">
                <a:latin typeface="Arial" panose="020B0604020202020204" pitchFamily="34" charset="0"/>
              </a:rPr>
              <a:t>Trial application and </a:t>
            </a:r>
            <a:br>
              <a:rPr lang="en-US" altLang="ja-JP" sz="1600">
                <a:latin typeface="Arial" panose="020B0604020202020204" pitchFamily="34" charset="0"/>
              </a:rPr>
            </a:br>
            <a:r>
              <a:rPr lang="en-US" altLang="ja-JP" sz="1600">
                <a:latin typeface="Arial" panose="020B0604020202020204" pitchFamily="34" charset="0"/>
              </a:rPr>
              <a:t> modification of techno-</a:t>
            </a:r>
            <a:br>
              <a:rPr lang="en-US" altLang="ja-JP" sz="1600">
                <a:latin typeface="Arial" panose="020B0604020202020204" pitchFamily="34" charset="0"/>
              </a:rPr>
            </a:br>
            <a:r>
              <a:rPr lang="en-US" altLang="ja-JP" sz="1600">
                <a:latin typeface="Arial" panose="020B0604020202020204" pitchFamily="34" charset="0"/>
              </a:rPr>
              <a:t> logy (pilot projects)</a:t>
            </a:r>
          </a:p>
          <a:p>
            <a:pPr>
              <a:buFontTx/>
              <a:buChar char="•"/>
            </a:pPr>
            <a:endParaRPr lang="en-US" altLang="ja-JP" sz="900">
              <a:latin typeface="Arial" panose="020B0604020202020204" pitchFamily="34" charset="0"/>
            </a:endParaRPr>
          </a:p>
          <a:p>
            <a:r>
              <a:rPr lang="en-US" altLang="ja-JP" sz="1600">
                <a:latin typeface="Arial" panose="020B0604020202020204" pitchFamily="34" charset="0"/>
              </a:rPr>
              <a:t>    </a:t>
            </a:r>
            <a:r>
              <a:rPr lang="en-US" altLang="ja-JP" sz="1600" b="1">
                <a:latin typeface="Arial" panose="020B0604020202020204" pitchFamily="34" charset="0"/>
              </a:rPr>
              <a:t>&lt;To Test &amp; Modify&gt;</a:t>
            </a:r>
          </a:p>
        </p:txBody>
      </p:sp>
      <p:sp>
        <p:nvSpPr>
          <p:cNvPr id="227339" name="Rectangle 12"/>
          <p:cNvSpPr>
            <a:spLocks noChangeArrowheads="1"/>
          </p:cNvSpPr>
          <p:nvPr/>
        </p:nvSpPr>
        <p:spPr bwMode="auto">
          <a:xfrm>
            <a:off x="6300788" y="3213100"/>
            <a:ext cx="2447925" cy="2449513"/>
          </a:xfrm>
          <a:prstGeom prst="rect">
            <a:avLst/>
          </a:prstGeom>
          <a:solidFill>
            <a:srgbClr val="FFFF99"/>
          </a:solidFill>
          <a:ln w="254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buFontTx/>
              <a:buChar char="•"/>
            </a:pPr>
            <a:r>
              <a:rPr lang="en-US" altLang="ja-JP" sz="1600">
                <a:latin typeface="Arial" panose="020B0604020202020204" pitchFamily="34" charset="0"/>
              </a:rPr>
              <a:t>Guidance and advices</a:t>
            </a:r>
          </a:p>
          <a:p>
            <a:pPr>
              <a:buFontTx/>
              <a:buChar char="•"/>
            </a:pPr>
            <a:r>
              <a:rPr lang="en-US" altLang="ja-JP" sz="1600">
                <a:latin typeface="Arial" panose="020B0604020202020204" pitchFamily="34" charset="0"/>
              </a:rPr>
              <a:t>Education and training</a:t>
            </a:r>
          </a:p>
          <a:p>
            <a:pPr>
              <a:buFontTx/>
              <a:buChar char="•"/>
            </a:pPr>
            <a:r>
              <a:rPr lang="en-US" altLang="ja-JP" sz="1600">
                <a:latin typeface="Arial" panose="020B0604020202020204" pitchFamily="34" charset="0"/>
              </a:rPr>
              <a:t>Qualification and </a:t>
            </a:r>
            <a:br>
              <a:rPr lang="en-US" altLang="ja-JP" sz="1600">
                <a:latin typeface="Arial" panose="020B0604020202020204" pitchFamily="34" charset="0"/>
              </a:rPr>
            </a:br>
            <a:r>
              <a:rPr lang="en-US" altLang="ja-JP" sz="1600">
                <a:latin typeface="Arial" panose="020B0604020202020204" pitchFamily="34" charset="0"/>
              </a:rPr>
              <a:t> certification system</a:t>
            </a:r>
          </a:p>
          <a:p>
            <a:pPr>
              <a:buFontTx/>
              <a:buChar char="•"/>
            </a:pPr>
            <a:r>
              <a:rPr lang="en-US" altLang="ja-JP" sz="1600">
                <a:latin typeface="Arial" panose="020B0604020202020204" pitchFamily="34" charset="0"/>
              </a:rPr>
              <a:t>Award system</a:t>
            </a:r>
          </a:p>
          <a:p>
            <a:pPr>
              <a:buFontTx/>
              <a:buChar char="•"/>
            </a:pPr>
            <a:r>
              <a:rPr lang="en-US" altLang="ja-JP" sz="1600">
                <a:latin typeface="Arial" panose="020B0604020202020204" pitchFamily="34" charset="0"/>
              </a:rPr>
              <a:t>Enlightenment and </a:t>
            </a:r>
            <a:br>
              <a:rPr lang="en-US" altLang="ja-JP" sz="1600">
                <a:latin typeface="Arial" panose="020B0604020202020204" pitchFamily="34" charset="0"/>
              </a:rPr>
            </a:br>
            <a:r>
              <a:rPr lang="en-US" altLang="ja-JP" sz="1600">
                <a:latin typeface="Arial" panose="020B0604020202020204" pitchFamily="34" charset="0"/>
              </a:rPr>
              <a:t> movement</a:t>
            </a:r>
          </a:p>
          <a:p>
            <a:pPr>
              <a:buFontTx/>
              <a:buChar char="•"/>
            </a:pPr>
            <a:endParaRPr lang="en-US" altLang="ja-JP" sz="1600">
              <a:latin typeface="Arial" panose="020B0604020202020204" pitchFamily="34" charset="0"/>
            </a:endParaRPr>
          </a:p>
          <a:p>
            <a:r>
              <a:rPr lang="en-US" altLang="ja-JP" sz="1600">
                <a:latin typeface="Arial" panose="020B0604020202020204" pitchFamily="34" charset="0"/>
              </a:rPr>
              <a:t>          </a:t>
            </a:r>
            <a:r>
              <a:rPr lang="en-US" altLang="ja-JP" sz="1600" b="1">
                <a:latin typeface="Arial" panose="020B0604020202020204" pitchFamily="34" charset="0"/>
              </a:rPr>
              <a:t>&lt;To Diffuse&gt;</a:t>
            </a:r>
          </a:p>
        </p:txBody>
      </p:sp>
      <p:sp>
        <p:nvSpPr>
          <p:cNvPr id="227340" name="AutoShape 13"/>
          <p:cNvSpPr>
            <a:spLocks noChangeArrowheads="1"/>
          </p:cNvSpPr>
          <p:nvPr/>
        </p:nvSpPr>
        <p:spPr bwMode="auto">
          <a:xfrm>
            <a:off x="179388" y="2997200"/>
            <a:ext cx="8713787" cy="2952750"/>
          </a:xfrm>
          <a:prstGeom prst="roundRect">
            <a:avLst>
              <a:gd name="adj" fmla="val 16667"/>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ja-JP" sz="1800">
              <a:latin typeface="Arial" panose="020B0604020202020204" pitchFamily="34" charset="0"/>
            </a:endParaRPr>
          </a:p>
        </p:txBody>
      </p:sp>
      <p:sp>
        <p:nvSpPr>
          <p:cNvPr id="227341" name="AutoShape 14"/>
          <p:cNvSpPr>
            <a:spLocks noChangeArrowheads="1"/>
          </p:cNvSpPr>
          <p:nvPr/>
        </p:nvSpPr>
        <p:spPr bwMode="auto">
          <a:xfrm>
            <a:off x="2771775" y="4221163"/>
            <a:ext cx="503238" cy="287337"/>
          </a:xfrm>
          <a:prstGeom prst="rightArrow">
            <a:avLst>
              <a:gd name="adj1" fmla="val 50000"/>
              <a:gd name="adj2" fmla="val 4378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ja-JP" sz="1800">
              <a:latin typeface="Arial" panose="020B0604020202020204" pitchFamily="34" charset="0"/>
            </a:endParaRPr>
          </a:p>
        </p:txBody>
      </p:sp>
      <p:sp>
        <p:nvSpPr>
          <p:cNvPr id="227342" name="AutoShape 15"/>
          <p:cNvSpPr>
            <a:spLocks noChangeArrowheads="1"/>
          </p:cNvSpPr>
          <p:nvPr/>
        </p:nvSpPr>
        <p:spPr bwMode="auto">
          <a:xfrm>
            <a:off x="5724525" y="4221163"/>
            <a:ext cx="503238" cy="287337"/>
          </a:xfrm>
          <a:prstGeom prst="rightArrow">
            <a:avLst>
              <a:gd name="adj1" fmla="val 50000"/>
              <a:gd name="adj2" fmla="val 4378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ja-JP" sz="1800">
              <a:latin typeface="Arial" panose="020B0604020202020204" pitchFamily="34" charset="0"/>
            </a:endParaRPr>
          </a:p>
        </p:txBody>
      </p:sp>
      <p:sp>
        <p:nvSpPr>
          <p:cNvPr id="227343" name="Line 16"/>
          <p:cNvSpPr>
            <a:spLocks noChangeShapeType="1"/>
          </p:cNvSpPr>
          <p:nvPr/>
        </p:nvSpPr>
        <p:spPr bwMode="auto">
          <a:xfrm>
            <a:off x="4500563" y="2420938"/>
            <a:ext cx="0" cy="5762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7344" name="Rectangle 17"/>
          <p:cNvSpPr>
            <a:spLocks noChangeArrowheads="1"/>
          </p:cNvSpPr>
          <p:nvPr/>
        </p:nvSpPr>
        <p:spPr bwMode="auto">
          <a:xfrm>
            <a:off x="2195513" y="2420938"/>
            <a:ext cx="1511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en-US" altLang="ja-JP" sz="1400">
                <a:latin typeface="Arial" panose="020B0604020202020204" pitchFamily="34" charset="0"/>
              </a:rPr>
              <a:t>(Technology Transfer)</a:t>
            </a:r>
          </a:p>
        </p:txBody>
      </p:sp>
      <p:sp>
        <p:nvSpPr>
          <p:cNvPr id="227345" name="Rectangle 18"/>
          <p:cNvSpPr>
            <a:spLocks noChangeArrowheads="1"/>
          </p:cNvSpPr>
          <p:nvPr/>
        </p:nvSpPr>
        <p:spPr bwMode="auto">
          <a:xfrm>
            <a:off x="5435600" y="2420938"/>
            <a:ext cx="1511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en-US" altLang="ja-JP" sz="1400">
                <a:latin typeface="Arial" panose="020B0604020202020204" pitchFamily="34" charset="0"/>
              </a:rPr>
              <a:t>(Technology Transfer)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idx="4294967295"/>
          </p:nvPr>
        </p:nvSpPr>
        <p:spPr>
          <a:xfrm>
            <a:off x="250825" y="188913"/>
            <a:ext cx="8686800" cy="647700"/>
          </a:xfrm>
        </p:spPr>
        <p:txBody>
          <a:bodyPr anchor="t"/>
          <a:lstStyle/>
          <a:p>
            <a:r>
              <a:rPr lang="en-US" altLang="ja-JP" sz="3300" b="1"/>
              <a:t>Study Missions Sent Abroad by JPC (1955-60)</a:t>
            </a:r>
          </a:p>
        </p:txBody>
      </p:sp>
      <p:graphicFrame>
        <p:nvGraphicFramePr>
          <p:cNvPr id="229430" name="Group 54"/>
          <p:cNvGraphicFramePr>
            <a:graphicFrameLocks noGrp="1"/>
          </p:cNvGraphicFramePr>
          <p:nvPr>
            <p:ph idx="4294967295"/>
          </p:nvPr>
        </p:nvGraphicFramePr>
        <p:xfrm>
          <a:off x="250825" y="2492375"/>
          <a:ext cx="8713788" cy="3402660"/>
        </p:xfrm>
        <a:graphic>
          <a:graphicData uri="http://schemas.openxmlformats.org/drawingml/2006/table">
            <a:tbl>
              <a:tblPr/>
              <a:tblGrid>
                <a:gridCol w="1128713"/>
                <a:gridCol w="1104900"/>
                <a:gridCol w="1414462"/>
                <a:gridCol w="1081088"/>
                <a:gridCol w="1392237"/>
                <a:gridCol w="1152525"/>
                <a:gridCol w="1439863"/>
              </a:tblGrid>
              <a:tr h="1008063">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Fiscal year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Missions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Participants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1" lang="en-US" altLang="ja-JP" sz="11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Missions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1" lang="en-US" altLang="ja-JP" sz="11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Participants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Mission briefings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Participants of mission briefings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028825">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1955</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1956</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1957</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1958</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1959</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1960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15</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27</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43</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62</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75</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84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174</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307</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430</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652</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749</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821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5</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0</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4</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12</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13</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58</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0</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46</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141</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137</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154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33</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130</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180</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98</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74</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10,020</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33,960</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27,420</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12,177</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7,894</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1,740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Total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306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3,133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49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536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526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1" lang="en-US" altLang="ja-JP" sz="1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93,211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9413" name="Rectangle 53"/>
          <p:cNvSpPr>
            <a:spLocks noChangeArrowheads="1"/>
          </p:cNvSpPr>
          <p:nvPr/>
        </p:nvSpPr>
        <p:spPr bwMode="auto">
          <a:xfrm>
            <a:off x="3924300" y="2565400"/>
            <a:ext cx="2376488" cy="431800"/>
          </a:xfrm>
          <a:prstGeom prst="rect">
            <a:avLst/>
          </a:prstGeom>
          <a:solidFill>
            <a:srgbClr val="FFFF66"/>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en-US" altLang="ja-JP" sz="1800"/>
              <a:t>Of which SMEs</a:t>
            </a:r>
          </a:p>
        </p:txBody>
      </p:sp>
      <p:sp>
        <p:nvSpPr>
          <p:cNvPr id="229414" name="Rectangle 69"/>
          <p:cNvSpPr>
            <a:spLocks noChangeArrowheads="1"/>
          </p:cNvSpPr>
          <p:nvPr/>
        </p:nvSpPr>
        <p:spPr bwMode="auto">
          <a:xfrm>
            <a:off x="179388" y="6237288"/>
            <a:ext cx="8713787"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en-US" altLang="ja-JP" sz="1600">
                <a:latin typeface="Arial" panose="020B0604020202020204" pitchFamily="34" charset="0"/>
              </a:rPr>
              <a:t>Source: </a:t>
            </a:r>
            <a:r>
              <a:rPr lang="en-US" altLang="ja-JP" sz="1600" i="1">
                <a:latin typeface="Arial" panose="020B0604020202020204" pitchFamily="34" charset="0"/>
              </a:rPr>
              <a:t>History of Trade and Industry</a:t>
            </a:r>
            <a:r>
              <a:rPr lang="en-US" altLang="ja-JP" sz="1600">
                <a:latin typeface="Arial" panose="020B0604020202020204" pitchFamily="34" charset="0"/>
              </a:rPr>
              <a:t>, Vol. 6, Edited by the Ministry of Trade and Industry </a:t>
            </a:r>
          </a:p>
          <a:p>
            <a:r>
              <a:rPr lang="en-US" altLang="ja-JP" sz="1600">
                <a:latin typeface="Arial" panose="020B0604020202020204" pitchFamily="34" charset="0"/>
              </a:rPr>
              <a:t>(original data come from various reports of the Japan Productivity Center)</a:t>
            </a:r>
          </a:p>
        </p:txBody>
      </p:sp>
      <p:sp>
        <p:nvSpPr>
          <p:cNvPr id="229415" name="Rectangle 74"/>
          <p:cNvSpPr>
            <a:spLocks noChangeArrowheads="1"/>
          </p:cNvSpPr>
          <p:nvPr/>
        </p:nvSpPr>
        <p:spPr bwMode="auto">
          <a:xfrm>
            <a:off x="250825" y="909638"/>
            <a:ext cx="8569325"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buClr>
                <a:schemeClr val="accent1"/>
              </a:buClr>
              <a:buFont typeface="Wingdings" panose="05000000000000000000" pitchFamily="2" charset="2"/>
              <a:buChar char="n"/>
            </a:pPr>
            <a:r>
              <a:rPr lang="en-US" altLang="ja-JP" sz="2000">
                <a:latin typeface="Arial" panose="020B0604020202020204" pitchFamily="34" charset="0"/>
              </a:rPr>
              <a:t> A large number of study missions were sent abroad and their</a:t>
            </a:r>
            <a:br>
              <a:rPr lang="en-US" altLang="ja-JP" sz="2000">
                <a:latin typeface="Arial" panose="020B0604020202020204" pitchFamily="34" charset="0"/>
              </a:rPr>
            </a:br>
            <a:r>
              <a:rPr lang="en-US" altLang="ja-JP" sz="2000">
                <a:latin typeface="Arial" panose="020B0604020202020204" pitchFamily="34" charset="0"/>
              </a:rPr>
              <a:t>findings were disseminated widely.</a:t>
            </a:r>
          </a:p>
          <a:p>
            <a:pPr>
              <a:buClr>
                <a:schemeClr val="accent1"/>
              </a:buClr>
              <a:buFont typeface="Wingdings" panose="05000000000000000000" pitchFamily="2" charset="2"/>
              <a:buChar char="n"/>
            </a:pPr>
            <a:r>
              <a:rPr lang="en-US" altLang="ja-JP" sz="2000">
                <a:latin typeface="Arial" panose="020B0604020202020204" pitchFamily="34" charset="0"/>
              </a:rPr>
              <a:t> Different types of missions were organized for top management, industry</a:t>
            </a:r>
          </a:p>
          <a:p>
            <a:pPr>
              <a:buClr>
                <a:schemeClr val="accent1"/>
              </a:buClr>
              <a:buFont typeface="Wingdings" panose="05000000000000000000" pitchFamily="2" charset="2"/>
              <a:buNone/>
            </a:pPr>
            <a:r>
              <a:rPr lang="en-US" altLang="ja-JP" sz="2000">
                <a:latin typeface="Arial" panose="020B0604020202020204" pitchFamily="34" charset="0"/>
              </a:rPr>
              <a:t>groups, special professions, labor unions, SMEs, etc.</a:t>
            </a:r>
          </a:p>
        </p:txBody>
      </p:sp>
      <p:sp>
        <p:nvSpPr>
          <p:cNvPr id="229416" name="Line 46"/>
          <p:cNvSpPr>
            <a:spLocks noChangeShapeType="1"/>
          </p:cNvSpPr>
          <p:nvPr/>
        </p:nvSpPr>
        <p:spPr bwMode="auto">
          <a:xfrm flipV="1">
            <a:off x="3924300" y="2997200"/>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95288" y="0"/>
            <a:ext cx="7772400" cy="765175"/>
          </a:xfrm>
        </p:spPr>
        <p:txBody>
          <a:bodyPr/>
          <a:lstStyle/>
          <a:p>
            <a:r>
              <a:rPr lang="en-US" altLang="ja-JP" b="1">
                <a:solidFill>
                  <a:srgbClr val="008000"/>
                </a:solidFill>
              </a:rPr>
              <a:t>MITI and Industrial Policy</a:t>
            </a:r>
          </a:p>
        </p:txBody>
      </p:sp>
      <p:sp>
        <p:nvSpPr>
          <p:cNvPr id="182275" name="Rectangle 3"/>
          <p:cNvSpPr>
            <a:spLocks noGrp="1" noChangeArrowheads="1"/>
          </p:cNvSpPr>
          <p:nvPr>
            <p:ph type="body" idx="1"/>
          </p:nvPr>
        </p:nvSpPr>
        <p:spPr>
          <a:xfrm>
            <a:off x="323850" y="909638"/>
            <a:ext cx="8569325" cy="5688012"/>
          </a:xfrm>
        </p:spPr>
        <p:txBody>
          <a:bodyPr/>
          <a:lstStyle/>
          <a:p>
            <a:pPr>
              <a:lnSpc>
                <a:spcPct val="90000"/>
              </a:lnSpc>
            </a:pPr>
            <a:r>
              <a:rPr lang="en-US" altLang="ja-JP" sz="2800"/>
              <a:t>Foreign scholars depicted MITI as the command post of Japanese industries—Johnson (1982), Okimoto (1991).</a:t>
            </a:r>
          </a:p>
          <a:p>
            <a:pPr>
              <a:lnSpc>
                <a:spcPct val="90000"/>
              </a:lnSpc>
            </a:pPr>
            <a:r>
              <a:rPr lang="en-US" altLang="ja-JP" sz="2800"/>
              <a:t>Japanese officials and researchers often deny this view; MITI was only supplementing the market mechanism.</a:t>
            </a:r>
          </a:p>
          <a:p>
            <a:pPr>
              <a:lnSpc>
                <a:spcPct val="90000"/>
              </a:lnSpc>
            </a:pPr>
            <a:r>
              <a:rPr lang="en-US" altLang="ja-JP" sz="2800"/>
              <a:t>Empirical studies on MITI policies are inconclusive.</a:t>
            </a:r>
          </a:p>
          <a:p>
            <a:pPr>
              <a:lnSpc>
                <a:spcPct val="90000"/>
              </a:lnSpc>
            </a:pPr>
            <a:r>
              <a:rPr lang="en-US" altLang="ja-JP" sz="2800"/>
              <a:t>Some issues for today’s developing countries:</a:t>
            </a:r>
          </a:p>
          <a:p>
            <a:pPr lvl="1">
              <a:lnSpc>
                <a:spcPct val="90000"/>
              </a:lnSpc>
              <a:buFontTx/>
              <a:buNone/>
            </a:pPr>
            <a:r>
              <a:rPr lang="en-US" altLang="ja-JP" sz="2400"/>
              <a:t>--Government’s lack of knowledge and political capture (the doctrine of </a:t>
            </a:r>
            <a:r>
              <a:rPr lang="en-US" altLang="ja-JP" sz="2400" i="1"/>
              <a:t>neoclassical political economy</a:t>
            </a:r>
            <a:r>
              <a:rPr lang="en-US" altLang="ja-JP" sz="2400"/>
              <a:t>)</a:t>
            </a:r>
          </a:p>
          <a:p>
            <a:pPr lvl="1">
              <a:lnSpc>
                <a:spcPct val="90000"/>
              </a:lnSpc>
              <a:buFontTx/>
              <a:buNone/>
            </a:pPr>
            <a:r>
              <a:rPr lang="en-US" altLang="ja-JP" sz="2400"/>
              <a:t>--</a:t>
            </a:r>
            <a:r>
              <a:rPr lang="en-US" altLang="ja-JP" sz="2400" i="1"/>
              <a:t>Excess competition</a:t>
            </a:r>
            <a:r>
              <a:rPr lang="en-US" altLang="ja-JP" sz="2400"/>
              <a:t> under increasing returns, copy production</a:t>
            </a:r>
          </a:p>
          <a:p>
            <a:pPr lvl="1">
              <a:lnSpc>
                <a:spcPct val="90000"/>
              </a:lnSpc>
              <a:buFontTx/>
              <a:buNone/>
            </a:pPr>
            <a:r>
              <a:rPr lang="en-US" altLang="ja-JP" sz="2400"/>
              <a:t>--Impossibility of </a:t>
            </a:r>
            <a:r>
              <a:rPr lang="en-US" altLang="ja-JP" sz="2400" i="1"/>
              <a:t>infant industry promotion</a:t>
            </a:r>
            <a:r>
              <a:rPr lang="en-US" altLang="ja-JP" sz="2400"/>
              <a:t> under accelerated integration, WTO and FTAs/EPAs</a:t>
            </a:r>
          </a:p>
          <a:p>
            <a:pPr lvl="1">
              <a:lnSpc>
                <a:spcPct val="90000"/>
              </a:lnSpc>
              <a:buFontTx/>
              <a:buNone/>
            </a:pPr>
            <a:r>
              <a:rPr lang="en-US" altLang="ja-JP" sz="2400"/>
              <a:t>--State capability building and the scope of industrial policy</a:t>
            </a:r>
          </a:p>
          <a:p>
            <a:pPr lvl="1">
              <a:lnSpc>
                <a:spcPct val="90000"/>
              </a:lnSpc>
              <a:buFontTx/>
              <a:buNone/>
            </a:pPr>
            <a:r>
              <a:rPr lang="en-US" altLang="ja-JP" sz="2400"/>
              <a:t>--New search for the sources of growth (esp. Africa) vs. traditional IMF/WB policies, governance emphasis</a:t>
            </a:r>
          </a:p>
        </p:txBody>
      </p:sp>
      <p:sp>
        <p:nvSpPr>
          <p:cNvPr id="182276" name="Text Box 4"/>
          <p:cNvSpPr txBox="1">
            <a:spLocks noChangeArrowheads="1"/>
          </p:cNvSpPr>
          <p:nvPr/>
        </p:nvSpPr>
        <p:spPr bwMode="auto">
          <a:xfrm>
            <a:off x="6948488" y="0"/>
            <a:ext cx="2195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spcBef>
                <a:spcPct val="50000"/>
              </a:spcBef>
            </a:pPr>
            <a:r>
              <a:rPr lang="en-US" altLang="ja-JP" b="1">
                <a:solidFill>
                  <a:srgbClr val="006600"/>
                </a:solidFill>
                <a:latin typeface="Arial" panose="020B0604020202020204" pitchFamily="34" charset="0"/>
              </a:rPr>
              <a:t>PP.170-74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116632"/>
            <a:ext cx="7704856" cy="1512168"/>
          </a:xfrm>
        </p:spPr>
        <p:txBody>
          <a:bodyPr/>
          <a:lstStyle/>
          <a:p>
            <a:pPr algn="l"/>
            <a:r>
              <a:rPr kumimoji="1" lang="en-US" altLang="ja-JP" sz="3600" dirty="0" smtClean="0">
                <a:solidFill>
                  <a:srgbClr val="993300"/>
                </a:solidFill>
              </a:rPr>
              <a:t>MITI’s Industrial</a:t>
            </a:r>
            <a:r>
              <a:rPr kumimoji="1" lang="ja-JP" altLang="en-US" sz="3600" dirty="0" smtClean="0">
                <a:solidFill>
                  <a:srgbClr val="993300"/>
                </a:solidFill>
              </a:rPr>
              <a:t> </a:t>
            </a:r>
            <a:r>
              <a:rPr kumimoji="1" lang="en-US" altLang="ja-JP" sz="3600" dirty="0" smtClean="0">
                <a:solidFill>
                  <a:srgbClr val="993300"/>
                </a:solidFill>
              </a:rPr>
              <a:t>Policy</a:t>
            </a:r>
            <a:r>
              <a:rPr kumimoji="1" lang="ja-JP" altLang="en-US" sz="3600" dirty="0" smtClean="0">
                <a:solidFill>
                  <a:srgbClr val="993300"/>
                </a:solidFill>
              </a:rPr>
              <a:t> </a:t>
            </a:r>
            <a:r>
              <a:rPr kumimoji="1" lang="en-US" altLang="ja-JP" sz="3600" dirty="0" smtClean="0">
                <a:solidFill>
                  <a:srgbClr val="993300"/>
                </a:solidFill>
              </a:rPr>
              <a:t>in</a:t>
            </a:r>
            <a:r>
              <a:rPr kumimoji="1" lang="ja-JP" altLang="en-US" sz="3600" dirty="0" smtClean="0">
                <a:solidFill>
                  <a:srgbClr val="993300"/>
                </a:solidFill>
              </a:rPr>
              <a:t> </a:t>
            </a:r>
            <a:r>
              <a:rPr kumimoji="1" lang="en-US" altLang="ja-JP" sz="3600" dirty="0" smtClean="0">
                <a:solidFill>
                  <a:srgbClr val="993300"/>
                </a:solidFill>
              </a:rPr>
              <a:t>the</a:t>
            </a:r>
            <a:r>
              <a:rPr kumimoji="1" lang="ja-JP" altLang="en-US" sz="3600" dirty="0" smtClean="0">
                <a:solidFill>
                  <a:srgbClr val="993300"/>
                </a:solidFill>
              </a:rPr>
              <a:t> </a:t>
            </a:r>
            <a:r>
              <a:rPr kumimoji="1" lang="en-US" altLang="ja-JP" sz="3600" dirty="0" smtClean="0">
                <a:solidFill>
                  <a:srgbClr val="993300"/>
                </a:solidFill>
              </a:rPr>
              <a:t>1950s</a:t>
            </a:r>
            <a:r>
              <a:rPr kumimoji="1" lang="ja-JP" altLang="en-US" sz="3600" dirty="0" smtClean="0">
                <a:solidFill>
                  <a:srgbClr val="993300"/>
                </a:solidFill>
              </a:rPr>
              <a:t> </a:t>
            </a:r>
            <a:r>
              <a:rPr kumimoji="1" lang="en-US" altLang="ja-JP" sz="3600" dirty="0" smtClean="0">
                <a:solidFill>
                  <a:srgbClr val="993300"/>
                </a:solidFill>
              </a:rPr>
              <a:t>&amp;</a:t>
            </a:r>
            <a:r>
              <a:rPr kumimoji="1" lang="ja-JP" altLang="en-US" sz="3600" dirty="0" smtClean="0">
                <a:solidFill>
                  <a:srgbClr val="993300"/>
                </a:solidFill>
              </a:rPr>
              <a:t> </a:t>
            </a:r>
            <a:r>
              <a:rPr kumimoji="1" lang="en-US" altLang="ja-JP" sz="3600" dirty="0" smtClean="0">
                <a:solidFill>
                  <a:srgbClr val="993300"/>
                </a:solidFill>
              </a:rPr>
              <a:t>1960s</a:t>
            </a:r>
            <a:br>
              <a:rPr kumimoji="1" lang="en-US" altLang="ja-JP" sz="3600" dirty="0" smtClean="0">
                <a:solidFill>
                  <a:srgbClr val="993300"/>
                </a:solidFill>
              </a:rPr>
            </a:br>
            <a:r>
              <a:rPr lang="en-US" altLang="ja-JP" sz="2000" dirty="0">
                <a:solidFill>
                  <a:srgbClr val="993300"/>
                </a:solidFill>
              </a:rPr>
              <a:t>P</a:t>
            </a:r>
            <a:r>
              <a:rPr lang="en-US" altLang="ja-JP" sz="2000" dirty="0" smtClean="0">
                <a:solidFill>
                  <a:srgbClr val="993300"/>
                </a:solidFill>
              </a:rPr>
              <a:t>rof. </a:t>
            </a:r>
            <a:r>
              <a:rPr lang="en-US" altLang="ja-JP" sz="2000" dirty="0" err="1" smtClean="0">
                <a:solidFill>
                  <a:srgbClr val="993300"/>
                </a:solidFill>
              </a:rPr>
              <a:t>Tetsuji</a:t>
            </a:r>
            <a:r>
              <a:rPr lang="ja-JP" altLang="en-US" sz="2000" dirty="0" smtClean="0">
                <a:solidFill>
                  <a:srgbClr val="993300"/>
                </a:solidFill>
              </a:rPr>
              <a:t> </a:t>
            </a:r>
            <a:r>
              <a:rPr lang="en-US" altLang="ja-JP" sz="2000" dirty="0" smtClean="0">
                <a:solidFill>
                  <a:srgbClr val="993300"/>
                </a:solidFill>
              </a:rPr>
              <a:t>Okazaki,</a:t>
            </a:r>
            <a:r>
              <a:rPr lang="ja-JP" altLang="en-US" sz="2000" dirty="0">
                <a:solidFill>
                  <a:srgbClr val="993300"/>
                </a:solidFill>
              </a:rPr>
              <a:t> </a:t>
            </a:r>
            <a:r>
              <a:rPr lang="en-US" altLang="ja-JP" sz="2000" dirty="0" smtClean="0">
                <a:solidFill>
                  <a:srgbClr val="993300"/>
                </a:solidFill>
              </a:rPr>
              <a:t>Nikkei</a:t>
            </a:r>
            <a:r>
              <a:rPr lang="ja-JP" altLang="en-US" sz="2000" dirty="0">
                <a:solidFill>
                  <a:srgbClr val="993300"/>
                </a:solidFill>
              </a:rPr>
              <a:t> </a:t>
            </a:r>
            <a:r>
              <a:rPr lang="en-US" altLang="ja-JP" sz="2000" dirty="0" smtClean="0">
                <a:solidFill>
                  <a:srgbClr val="993300"/>
                </a:solidFill>
              </a:rPr>
              <a:t>Shimbun,</a:t>
            </a:r>
            <a:r>
              <a:rPr lang="ja-JP" altLang="en-US" sz="2000" dirty="0">
                <a:solidFill>
                  <a:srgbClr val="993300"/>
                </a:solidFill>
              </a:rPr>
              <a:t> </a:t>
            </a:r>
            <a:r>
              <a:rPr lang="en-US" altLang="ja-JP" sz="2000" dirty="0" smtClean="0">
                <a:solidFill>
                  <a:srgbClr val="993300"/>
                </a:solidFill>
              </a:rPr>
              <a:t>July</a:t>
            </a:r>
            <a:r>
              <a:rPr lang="ja-JP" altLang="en-US" sz="2000" dirty="0">
                <a:solidFill>
                  <a:srgbClr val="993300"/>
                </a:solidFill>
              </a:rPr>
              <a:t> </a:t>
            </a:r>
            <a:r>
              <a:rPr lang="en-US" altLang="ja-JP" sz="2000" dirty="0" smtClean="0">
                <a:solidFill>
                  <a:srgbClr val="993300"/>
                </a:solidFill>
              </a:rPr>
              <a:t>15,</a:t>
            </a:r>
            <a:r>
              <a:rPr lang="ja-JP" altLang="en-US" sz="2000" dirty="0">
                <a:solidFill>
                  <a:srgbClr val="993300"/>
                </a:solidFill>
              </a:rPr>
              <a:t> </a:t>
            </a:r>
            <a:r>
              <a:rPr lang="en-US" altLang="ja-JP" sz="2000" dirty="0" smtClean="0">
                <a:solidFill>
                  <a:srgbClr val="993300"/>
                </a:solidFill>
              </a:rPr>
              <a:t>201</a:t>
            </a:r>
            <a:r>
              <a:rPr lang="en-US" altLang="ja-JP" sz="2000" dirty="0">
                <a:solidFill>
                  <a:srgbClr val="993300"/>
                </a:solidFill>
              </a:rPr>
              <a:t>6</a:t>
            </a:r>
            <a:endParaRPr kumimoji="1" lang="ja-JP" altLang="en-US" sz="2000" dirty="0">
              <a:solidFill>
                <a:srgbClr val="993300"/>
              </a:solidFill>
            </a:endParaRPr>
          </a:p>
        </p:txBody>
      </p:sp>
      <p:sp>
        <p:nvSpPr>
          <p:cNvPr id="3" name="コンテンツ プレースホルダー 2"/>
          <p:cNvSpPr>
            <a:spLocks noGrp="1"/>
          </p:cNvSpPr>
          <p:nvPr>
            <p:ph idx="1"/>
          </p:nvPr>
        </p:nvSpPr>
        <p:spPr>
          <a:xfrm>
            <a:off x="395536" y="1844824"/>
            <a:ext cx="8640960" cy="4968552"/>
          </a:xfrm>
        </p:spPr>
        <p:txBody>
          <a:bodyPr/>
          <a:lstStyle/>
          <a:p>
            <a:pPr marL="0" indent="0">
              <a:buNone/>
            </a:pPr>
            <a:r>
              <a:rPr lang="en-US" altLang="ja-JP" sz="2400" b="1" dirty="0" smtClean="0"/>
              <a:t>Policy finance</a:t>
            </a:r>
            <a:r>
              <a:rPr lang="en-US" altLang="ja-JP" sz="2400" dirty="0" smtClean="0"/>
              <a:t>, </a:t>
            </a:r>
            <a:r>
              <a:rPr lang="en-US" altLang="ja-JP" sz="2400" b="1" dirty="0" smtClean="0"/>
              <a:t>tax incentives </a:t>
            </a:r>
            <a:r>
              <a:rPr lang="en-US" altLang="ja-JP" sz="2400" dirty="0" smtClean="0"/>
              <a:t>and </a:t>
            </a:r>
            <a:r>
              <a:rPr lang="en-US" altLang="ja-JP" sz="2400" b="1" dirty="0" smtClean="0"/>
              <a:t>R&amp;D support </a:t>
            </a:r>
            <a:r>
              <a:rPr lang="en-US" altLang="ja-JP" sz="2400" dirty="0" smtClean="0"/>
              <a:t>were major industrial measures:</a:t>
            </a:r>
          </a:p>
          <a:p>
            <a:pPr>
              <a:buFont typeface="Wingdings" panose="05000000000000000000" pitchFamily="2" charset="2"/>
              <a:buChar char="p"/>
            </a:pPr>
            <a:r>
              <a:rPr lang="en-US" altLang="ja-JP" sz="2400" dirty="0" smtClean="0"/>
              <a:t>Exim Bank &amp; Japan Development Bank were created for policy finance.</a:t>
            </a:r>
          </a:p>
          <a:p>
            <a:pPr>
              <a:buFont typeface="Wingdings" panose="05000000000000000000" pitchFamily="2" charset="2"/>
              <a:buChar char="p"/>
            </a:pPr>
            <a:r>
              <a:rPr lang="en-US" altLang="ja-JP" sz="2400" dirty="0" smtClean="0"/>
              <a:t>Enterprise Rationalization Promotion Law (1952) subsidized rationalization and R&amp;D.</a:t>
            </a:r>
          </a:p>
          <a:p>
            <a:pPr>
              <a:buFont typeface="Wingdings" panose="05000000000000000000" pitchFamily="2" charset="2"/>
              <a:buChar char="p"/>
            </a:pPr>
            <a:r>
              <a:rPr lang="en-US" altLang="ja-JP" sz="2400" dirty="0" smtClean="0"/>
              <a:t>Foreign exchange budget allocation was used for promoting certain sectors and import protection (1950s only).</a:t>
            </a:r>
          </a:p>
          <a:p>
            <a:pPr>
              <a:buFont typeface="Wingdings" panose="05000000000000000000" pitchFamily="2" charset="2"/>
              <a:buChar char="p"/>
            </a:pPr>
            <a:r>
              <a:rPr lang="en-US" altLang="ja-JP" sz="2400" dirty="0" smtClean="0"/>
              <a:t>Power, steel, artificial fiber, automobile and petrochemicals were targeted for expansion, while coal and natural fiber were targeted for downsizing (sectoral targeting was later criticized by the US and abandoned in the 1980s).</a:t>
            </a:r>
          </a:p>
          <a:p>
            <a:pPr>
              <a:buFont typeface="Wingdings" panose="05000000000000000000" pitchFamily="2" charset="2"/>
              <a:buChar char="p"/>
            </a:pP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047750" cy="1295400"/>
          </a:xfrm>
          <a:prstGeom prst="rect">
            <a:avLst/>
          </a:prstGeom>
        </p:spPr>
      </p:pic>
    </p:spTree>
    <p:extLst>
      <p:ext uri="{BB962C8B-B14F-4D97-AF65-F5344CB8AC3E}">
        <p14:creationId xmlns:p14="http://schemas.microsoft.com/office/powerpoint/2010/main" val="3467350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116013" y="53975"/>
            <a:ext cx="7200900" cy="1143000"/>
          </a:xfrm>
        </p:spPr>
        <p:txBody>
          <a:bodyPr/>
          <a:lstStyle/>
          <a:p>
            <a:pPr algn="l"/>
            <a:r>
              <a:rPr lang="en-US" altLang="ja-JP" sz="4000" b="1"/>
              <a:t>Industrial Policies in Japan</a:t>
            </a:r>
            <a:br>
              <a:rPr lang="en-US" altLang="ja-JP" sz="4000" b="1"/>
            </a:br>
            <a:r>
              <a:rPr lang="en-US" altLang="ja-JP" sz="2400" b="1"/>
              <a:t>(From Prof. Akira Suehiro’s 2006 Slides)</a:t>
            </a:r>
          </a:p>
        </p:txBody>
      </p:sp>
      <p:sp>
        <p:nvSpPr>
          <p:cNvPr id="215043" name="Rectangle 3"/>
          <p:cNvSpPr>
            <a:spLocks noGrp="1" noChangeArrowheads="1"/>
          </p:cNvSpPr>
          <p:nvPr>
            <p:ph type="body" idx="1"/>
          </p:nvPr>
        </p:nvSpPr>
        <p:spPr>
          <a:xfrm>
            <a:off x="395288" y="1412875"/>
            <a:ext cx="8569325" cy="5256213"/>
          </a:xfrm>
        </p:spPr>
        <p:txBody>
          <a:bodyPr/>
          <a:lstStyle/>
          <a:p>
            <a:r>
              <a:rPr lang="en-US" altLang="ja-JP" sz="2800"/>
              <a:t>The fiscal investment and loan program (FILP, p.165fn) promoted trade and industry until early 1960s</a:t>
            </a:r>
          </a:p>
          <a:p>
            <a:r>
              <a:rPr lang="en-US" altLang="ja-JP" sz="2800"/>
              <a:t>Loans by Japan Development Bank and Exim Bank were relatively small, but had two important effects</a:t>
            </a:r>
          </a:p>
          <a:p>
            <a:pPr lvl="1">
              <a:buFontTx/>
              <a:buNone/>
            </a:pPr>
            <a:r>
              <a:rPr lang="en-US" altLang="ja-JP" sz="2400"/>
              <a:t>--Catalyst for larger commercial bank loans</a:t>
            </a:r>
          </a:p>
          <a:p>
            <a:pPr lvl="1">
              <a:buFontTx/>
              <a:buNone/>
            </a:pPr>
            <a:r>
              <a:rPr lang="en-US" altLang="ja-JP" sz="2400"/>
              <a:t>--Information sharing between business and government</a:t>
            </a:r>
          </a:p>
          <a:p>
            <a:r>
              <a:rPr lang="en-US" altLang="ja-JP" sz="2800"/>
              <a:t>Cooperative policy formulation and implementation</a:t>
            </a:r>
          </a:p>
          <a:p>
            <a:r>
              <a:rPr lang="en-US" altLang="ja-JP" sz="2800"/>
              <a:t>The “return match game” and learning effect—firms could apply many times for JDB and SME loans</a:t>
            </a:r>
          </a:p>
          <a:p>
            <a:pPr>
              <a:buFontTx/>
              <a:buNone/>
            </a:pPr>
            <a:r>
              <a:rPr lang="en-US" altLang="ja-JP" sz="2800">
                <a:solidFill>
                  <a:srgbClr val="990000"/>
                </a:solidFill>
                <a:sym typeface="Wingdings" panose="05000000000000000000" pitchFamily="2" charset="2"/>
              </a:rPr>
              <a:t> Japan’s industrial policy helped to develop the market mechanism rather than distorting the market.</a:t>
            </a:r>
            <a:endParaRPr lang="en-US" altLang="ja-JP" sz="2800">
              <a:solidFill>
                <a:srgbClr val="990000"/>
              </a:solidFill>
            </a:endParaRPr>
          </a:p>
        </p:txBody>
      </p:sp>
      <p:pic>
        <p:nvPicPr>
          <p:cNvPr id="215044" name="Picture 4" descr="sueh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 cy="136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619250" y="115888"/>
            <a:ext cx="5688013" cy="1081087"/>
          </a:xfrm>
        </p:spPr>
        <p:txBody>
          <a:bodyPr/>
          <a:lstStyle/>
          <a:p>
            <a:r>
              <a:rPr lang="en-US" altLang="ja-JP" sz="4000" b="1">
                <a:solidFill>
                  <a:srgbClr val="000099"/>
                </a:solidFill>
              </a:rPr>
              <a:t>Postwar High Growth</a:t>
            </a:r>
            <a:br>
              <a:rPr lang="en-US" altLang="ja-JP" sz="4000" b="1">
                <a:solidFill>
                  <a:srgbClr val="000099"/>
                </a:solidFill>
              </a:rPr>
            </a:br>
            <a:r>
              <a:rPr lang="en-US" altLang="ja-JP" sz="2800" b="1">
                <a:solidFill>
                  <a:srgbClr val="000099"/>
                </a:solidFill>
              </a:rPr>
              <a:t>Mid 1950s to early 1970s</a:t>
            </a:r>
          </a:p>
        </p:txBody>
      </p:sp>
      <p:sp>
        <p:nvSpPr>
          <p:cNvPr id="148483" name="Rectangle 3"/>
          <p:cNvSpPr>
            <a:spLocks noGrp="1" noChangeArrowheads="1"/>
          </p:cNvSpPr>
          <p:nvPr>
            <p:ph type="body" idx="1"/>
          </p:nvPr>
        </p:nvSpPr>
        <p:spPr>
          <a:xfrm>
            <a:off x="395288" y="2780928"/>
            <a:ext cx="8496300" cy="3960440"/>
          </a:xfrm>
        </p:spPr>
        <p:txBody>
          <a:bodyPr/>
          <a:lstStyle/>
          <a:p>
            <a:pPr marL="0" indent="0">
              <a:buNone/>
            </a:pPr>
            <a:r>
              <a:rPr lang="en-US" altLang="ja-JP" sz="2400" dirty="0" smtClean="0">
                <a:solidFill>
                  <a:srgbClr val="993300"/>
                </a:solidFill>
              </a:rPr>
              <a:t>Combined</a:t>
            </a:r>
            <a:r>
              <a:rPr lang="ja-JP" altLang="en-US" sz="2400" dirty="0" smtClean="0">
                <a:solidFill>
                  <a:srgbClr val="993300"/>
                </a:solidFill>
              </a:rPr>
              <a:t> </a:t>
            </a:r>
            <a:r>
              <a:rPr lang="en-US" altLang="ja-JP" sz="2400" dirty="0" smtClean="0">
                <a:solidFill>
                  <a:srgbClr val="993300"/>
                </a:solidFill>
              </a:rPr>
              <a:t>private</a:t>
            </a:r>
            <a:r>
              <a:rPr lang="ja-JP" altLang="en-US" sz="2400" dirty="0" smtClean="0">
                <a:solidFill>
                  <a:srgbClr val="993300"/>
                </a:solidFill>
              </a:rPr>
              <a:t> </a:t>
            </a:r>
            <a:r>
              <a:rPr lang="en-US" altLang="ja-JP" sz="2400" dirty="0" smtClean="0">
                <a:solidFill>
                  <a:srgbClr val="993300"/>
                </a:solidFill>
              </a:rPr>
              <a:t>and</a:t>
            </a:r>
            <a:r>
              <a:rPr lang="ja-JP" altLang="en-US" sz="2400" dirty="0" smtClean="0">
                <a:solidFill>
                  <a:srgbClr val="993300"/>
                </a:solidFill>
              </a:rPr>
              <a:t> </a:t>
            </a:r>
            <a:r>
              <a:rPr lang="en-US" altLang="ja-JP" sz="2400" dirty="0" smtClean="0">
                <a:solidFill>
                  <a:srgbClr val="993300"/>
                </a:solidFill>
              </a:rPr>
              <a:t>public</a:t>
            </a:r>
            <a:r>
              <a:rPr lang="ja-JP" altLang="en-US" sz="2400" dirty="0" smtClean="0">
                <a:solidFill>
                  <a:srgbClr val="993300"/>
                </a:solidFill>
              </a:rPr>
              <a:t> </a:t>
            </a:r>
            <a:r>
              <a:rPr lang="en-US" altLang="ja-JP" sz="2400" dirty="0" smtClean="0">
                <a:solidFill>
                  <a:srgbClr val="993300"/>
                </a:solidFill>
              </a:rPr>
              <a:t>effort</a:t>
            </a:r>
            <a:r>
              <a:rPr lang="ja-JP" altLang="en-US" sz="2400" dirty="0" smtClean="0">
                <a:solidFill>
                  <a:srgbClr val="993300"/>
                </a:solidFill>
              </a:rPr>
              <a:t> </a:t>
            </a:r>
            <a:r>
              <a:rPr lang="en-US" altLang="ja-JP" sz="2400" dirty="0" smtClean="0">
                <a:solidFill>
                  <a:srgbClr val="993300"/>
                </a:solidFill>
              </a:rPr>
              <a:t>for</a:t>
            </a:r>
            <a:r>
              <a:rPr lang="ja-JP" altLang="en-US" sz="2400" dirty="0" smtClean="0">
                <a:solidFill>
                  <a:srgbClr val="993300"/>
                </a:solidFill>
              </a:rPr>
              <a:t> </a:t>
            </a:r>
            <a:r>
              <a:rPr lang="en-US" altLang="ja-JP" sz="2400" dirty="0" smtClean="0">
                <a:solidFill>
                  <a:srgbClr val="993300"/>
                </a:solidFill>
              </a:rPr>
              <a:t>industrialization</a:t>
            </a:r>
          </a:p>
          <a:p>
            <a:r>
              <a:rPr lang="en-US" altLang="ja-JP" sz="2400" dirty="0" smtClean="0"/>
              <a:t>Rationalization </a:t>
            </a:r>
            <a:r>
              <a:rPr lang="en-US" altLang="ja-JP" sz="2400" dirty="0"/>
              <a:t>(1950s)—new technology and investment for productivity &amp; cost reduction</a:t>
            </a:r>
          </a:p>
          <a:p>
            <a:r>
              <a:rPr lang="en-US" altLang="ja-JP" sz="2400" dirty="0"/>
              <a:t>Quality and productivity movement</a:t>
            </a:r>
          </a:p>
          <a:p>
            <a:r>
              <a:rPr lang="en-US" altLang="ja-JP" sz="2400" dirty="0"/>
              <a:t>MITI and industrial policy</a:t>
            </a:r>
          </a:p>
          <a:p>
            <a:r>
              <a:rPr lang="en-US" altLang="ja-JP" sz="2400" dirty="0"/>
              <a:t>Labor market and SMEs</a:t>
            </a:r>
          </a:p>
          <a:p>
            <a:r>
              <a:rPr lang="en-US" altLang="ja-JP" sz="2400" dirty="0"/>
              <a:t>Rising living standards &amp; consumption boom</a:t>
            </a:r>
          </a:p>
          <a:p>
            <a:r>
              <a:rPr lang="en-US" altLang="ja-JP" sz="2400" dirty="0"/>
              <a:t>Environmental damage</a:t>
            </a:r>
          </a:p>
        </p:txBody>
      </p:sp>
      <p:sp>
        <p:nvSpPr>
          <p:cNvPr id="2" name="テキスト ボックス 1"/>
          <p:cNvSpPr txBox="1"/>
          <p:nvPr/>
        </p:nvSpPr>
        <p:spPr>
          <a:xfrm>
            <a:off x="395288" y="1316779"/>
            <a:ext cx="8065144" cy="1200329"/>
          </a:xfrm>
          <a:prstGeom prst="rect">
            <a:avLst/>
          </a:prstGeom>
          <a:solidFill>
            <a:schemeClr val="accent6">
              <a:lumMod val="20000"/>
              <a:lumOff val="80000"/>
            </a:schemeClr>
          </a:solidFill>
        </p:spPr>
        <p:txBody>
          <a:bodyPr wrap="square" rtlCol="0">
            <a:spAutoFit/>
          </a:bodyPr>
          <a:lstStyle/>
          <a:p>
            <a:r>
              <a:rPr lang="en-US" altLang="ja-JP" dirty="0" smtClean="0">
                <a:latin typeface="+mn-lt"/>
              </a:rPr>
              <a:t>Favorable global conditions for Japan’s postwar catch-up</a:t>
            </a:r>
            <a:endParaRPr kumimoji="1" lang="en-US" altLang="ja-JP" dirty="0" smtClean="0">
              <a:latin typeface="+mn-lt"/>
            </a:endParaRPr>
          </a:p>
          <a:p>
            <a:r>
              <a:rPr kumimoji="1" lang="en-US" altLang="ja-JP" dirty="0" smtClean="0">
                <a:latin typeface="+mn-lt"/>
              </a:rPr>
              <a:t> - </a:t>
            </a:r>
            <a:r>
              <a:rPr kumimoji="1" lang="en-US" altLang="ja-JP" dirty="0" err="1" smtClean="0">
                <a:latin typeface="+mn-lt"/>
              </a:rPr>
              <a:t>Pax</a:t>
            </a:r>
            <a:r>
              <a:rPr kumimoji="1" lang="ja-JP" altLang="en-US" dirty="0" smtClean="0">
                <a:latin typeface="+mn-lt"/>
              </a:rPr>
              <a:t> </a:t>
            </a:r>
            <a:r>
              <a:rPr kumimoji="1" lang="en-US" altLang="ja-JP" dirty="0" smtClean="0">
                <a:latin typeface="+mn-lt"/>
              </a:rPr>
              <a:t>Americana:</a:t>
            </a:r>
            <a:r>
              <a:rPr lang="ja-JP" altLang="en-US" dirty="0">
                <a:latin typeface="+mn-lt"/>
              </a:rPr>
              <a:t> </a:t>
            </a:r>
            <a:r>
              <a:rPr lang="en-US" altLang="ja-JP" dirty="0" smtClean="0">
                <a:latin typeface="+mn-lt"/>
              </a:rPr>
              <a:t>US-led global economic growth &amp; stability</a:t>
            </a:r>
          </a:p>
          <a:p>
            <a:r>
              <a:rPr lang="en-US" altLang="ja-JP" dirty="0" smtClean="0">
                <a:latin typeface="+mn-lt"/>
              </a:rPr>
              <a:t> - Trade expansion &amp; liberalization under fixed exchange rates</a:t>
            </a:r>
            <a:endParaRPr kumimoji="1" lang="ja-JP" altLang="en-US"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a:xfrm>
            <a:off x="762000" y="304800"/>
            <a:ext cx="7772400" cy="750888"/>
          </a:xfrm>
          <a:solidFill>
            <a:srgbClr val="66FFFF"/>
          </a:solidFill>
        </p:spPr>
        <p:txBody>
          <a:bodyPr anchor="ctr"/>
          <a:lstStyle/>
          <a:p>
            <a:r>
              <a:rPr lang="en-US" altLang="ja-JP" sz="3200">
                <a:solidFill>
                  <a:srgbClr val="0000CC"/>
                </a:solidFill>
              </a:rPr>
              <a:t>Industrial Policies in Japan (1) FIL</a:t>
            </a:r>
            <a:endParaRPr lang="en-US" altLang="ja-JP" sz="3200">
              <a:solidFill>
                <a:schemeClr val="hlink"/>
              </a:solidFill>
            </a:endParaRPr>
          </a:p>
        </p:txBody>
      </p:sp>
      <p:sp>
        <p:nvSpPr>
          <p:cNvPr id="195587" name="Rectangle 3"/>
          <p:cNvSpPr>
            <a:spLocks noGrp="1" noChangeArrowheads="1"/>
          </p:cNvSpPr>
          <p:nvPr>
            <p:ph type="subTitle" idx="1"/>
          </p:nvPr>
        </p:nvSpPr>
        <p:spPr>
          <a:xfrm>
            <a:off x="762000" y="1295400"/>
            <a:ext cx="7696200" cy="5105400"/>
          </a:xfrm>
          <a:noFill/>
          <a:extLst>
            <a:ext uri="{909E8E84-426E-40DD-AFC4-6F175D3DCCD1}">
              <a14:hiddenFill xmlns:a14="http://schemas.microsoft.com/office/drawing/2010/main">
                <a:solidFill>
                  <a:srgbClr val="66FFFF"/>
                </a:solidFill>
              </a14:hiddenFill>
            </a:ext>
          </a:extLst>
        </p:spPr>
        <p:txBody>
          <a:bodyPr/>
          <a:lstStyle/>
          <a:p>
            <a:pPr algn="l">
              <a:lnSpc>
                <a:spcPct val="90000"/>
              </a:lnSpc>
            </a:pPr>
            <a:r>
              <a:rPr lang="ja-JP" altLang="en-US">
                <a:solidFill>
                  <a:srgbClr val="A50021"/>
                </a:solidFill>
              </a:rPr>
              <a:t>＊</a:t>
            </a:r>
            <a:r>
              <a:rPr lang="en-US" altLang="ja-JP">
                <a:solidFill>
                  <a:srgbClr val="A50021"/>
                </a:solidFill>
              </a:rPr>
              <a:t>What is a FIL (fiscal investment and loans) ? </a:t>
            </a:r>
          </a:p>
          <a:p>
            <a:pPr algn="l">
              <a:lnSpc>
                <a:spcPct val="90000"/>
              </a:lnSpc>
            </a:pPr>
            <a:r>
              <a:rPr lang="en-US" altLang="ja-JP" sz="2000">
                <a:sym typeface="Wingdings" panose="05000000000000000000" pitchFamily="2" charset="2"/>
              </a:rPr>
              <a:t>the policy of concentrating social money into the hand of the government, and intentionally allocate these public money for the sake of catch-up industrialization (modernization of life and upgrading of industrial structure).</a:t>
            </a:r>
          </a:p>
          <a:p>
            <a:pPr algn="l">
              <a:lnSpc>
                <a:spcPct val="90000"/>
              </a:lnSpc>
            </a:pPr>
            <a:r>
              <a:rPr lang="en-US" altLang="ja-JP"/>
              <a:t> </a:t>
            </a:r>
            <a:r>
              <a:rPr lang="en-US" altLang="ja-JP">
                <a:solidFill>
                  <a:srgbClr val="0000CC"/>
                </a:solidFill>
              </a:rPr>
              <a:t>(1) Monetary sources; see Table 1: Ministry of Finance, Fiscal Fund Bureau </a:t>
            </a:r>
            <a:r>
              <a:rPr lang="en-US" altLang="ja-JP">
                <a:solidFill>
                  <a:srgbClr val="0000CC"/>
                </a:solidFill>
                <a:sym typeface="Wingdings" panose="05000000000000000000" pitchFamily="2" charset="2"/>
              </a:rPr>
              <a:t></a:t>
            </a:r>
            <a:r>
              <a:rPr lang="en-US" altLang="ja-JP">
                <a:solidFill>
                  <a:srgbClr val="FF0000"/>
                </a:solidFill>
              </a:rPr>
              <a:t>postal deposits, pension funds, postal life insurance fund etc. </a:t>
            </a:r>
          </a:p>
          <a:p>
            <a:pPr algn="l">
              <a:lnSpc>
                <a:spcPct val="90000"/>
              </a:lnSpc>
            </a:pPr>
            <a:r>
              <a:rPr lang="en-US" altLang="ja-JP">
                <a:solidFill>
                  <a:srgbClr val="0000CC"/>
                </a:solidFill>
              </a:rPr>
              <a:t>(2) Purposes of FIL;  see Table 2</a:t>
            </a:r>
          </a:p>
          <a:p>
            <a:pPr algn="l">
              <a:lnSpc>
                <a:spcPct val="90000"/>
              </a:lnSpc>
            </a:pPr>
            <a:r>
              <a:rPr lang="en-US" altLang="ja-JP">
                <a:sym typeface="Wingdings" panose="05000000000000000000" pitchFamily="2" charset="2"/>
              </a:rPr>
              <a:t></a:t>
            </a:r>
            <a:r>
              <a:rPr lang="en-US" altLang="ja-JP"/>
              <a:t>①infrastructure for life; ②industrial infrastructure; ③synchronized promotion of trade and industry </a:t>
            </a:r>
          </a:p>
          <a:p>
            <a:pPr algn="l">
              <a:lnSpc>
                <a:spcPct val="90000"/>
              </a:lnSpc>
            </a:pPr>
            <a:r>
              <a:rPr lang="en-US" altLang="ja-JP">
                <a:solidFill>
                  <a:srgbClr val="0000CC"/>
                </a:solidFill>
              </a:rPr>
              <a:t>(3) Weight of fiscal finance (policy money) in outstanding loans Table 3.</a:t>
            </a:r>
          </a:p>
          <a:p>
            <a:pPr algn="l">
              <a:lnSpc>
                <a:spcPct val="90000"/>
              </a:lnSpc>
            </a:pPr>
            <a:r>
              <a:rPr lang="en-US" altLang="ja-JP">
                <a:sym typeface="Wingdings" panose="05000000000000000000" pitchFamily="2" charset="2"/>
              </a:rPr>
              <a:t>commercial banks vs, JDB</a:t>
            </a:r>
            <a:endParaRPr lang="en-US" altLang="ja-JP">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990600" y="533400"/>
            <a:ext cx="7391400" cy="6858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3200"/>
              <a:t>Table 1 Monetary Sources of FIL</a:t>
            </a:r>
          </a:p>
        </p:txBody>
      </p:sp>
      <p:pic>
        <p:nvPicPr>
          <p:cNvPr id="197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7848600"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914400" y="457200"/>
            <a:ext cx="7391400" cy="6858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3200"/>
              <a:t>Table 2  Purposes of FIL by Category</a:t>
            </a:r>
          </a:p>
        </p:txBody>
      </p:sp>
      <p:pic>
        <p:nvPicPr>
          <p:cNvPr id="199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3914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914400" y="533400"/>
            <a:ext cx="7391400" cy="11430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800"/>
              <a:t>Table 3  Outstanding Loans by </a:t>
            </a:r>
          </a:p>
          <a:p>
            <a:pPr algn="ctr"/>
            <a:r>
              <a:rPr lang="en-US" altLang="ja-JP" sz="2800"/>
              <a:t>Commercial Banks and Fiscal Finance</a:t>
            </a:r>
          </a:p>
        </p:txBody>
      </p:sp>
      <p:pic>
        <p:nvPicPr>
          <p:cNvPr id="201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74676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762000" y="304800"/>
            <a:ext cx="7772400" cy="1066800"/>
          </a:xfrm>
          <a:solidFill>
            <a:srgbClr val="66FFFF"/>
          </a:solidFill>
        </p:spPr>
        <p:txBody>
          <a:bodyPr anchor="ctr"/>
          <a:lstStyle/>
          <a:p>
            <a:r>
              <a:rPr lang="en-US" altLang="ja-JP" sz="3200">
                <a:solidFill>
                  <a:srgbClr val="0000CC"/>
                </a:solidFill>
              </a:rPr>
              <a:t>Industrial Policies in Japan (2) </a:t>
            </a:r>
            <a:br>
              <a:rPr lang="en-US" altLang="ja-JP" sz="3200">
                <a:solidFill>
                  <a:srgbClr val="0000CC"/>
                </a:solidFill>
              </a:rPr>
            </a:br>
            <a:r>
              <a:rPr lang="en-US" altLang="ja-JP" sz="3200">
                <a:solidFill>
                  <a:srgbClr val="A50021"/>
                </a:solidFill>
              </a:rPr>
              <a:t>Structure and Mechanism</a:t>
            </a:r>
          </a:p>
        </p:txBody>
      </p:sp>
      <p:sp>
        <p:nvSpPr>
          <p:cNvPr id="203779" name="Rectangle 3"/>
          <p:cNvSpPr>
            <a:spLocks noGrp="1" noChangeArrowheads="1"/>
          </p:cNvSpPr>
          <p:nvPr>
            <p:ph type="subTitle" idx="1"/>
          </p:nvPr>
        </p:nvSpPr>
        <p:spPr>
          <a:xfrm>
            <a:off x="838200" y="1524000"/>
            <a:ext cx="7696200" cy="4953000"/>
          </a:xfrm>
          <a:noFill/>
          <a:extLst>
            <a:ext uri="{909E8E84-426E-40DD-AFC4-6F175D3DCCD1}">
              <a14:hiddenFill xmlns:a14="http://schemas.microsoft.com/office/drawing/2010/main">
                <a:solidFill>
                  <a:srgbClr val="66FFFF"/>
                </a:solidFill>
              </a14:hiddenFill>
            </a:ext>
          </a:extLst>
        </p:spPr>
        <p:txBody>
          <a:bodyPr/>
          <a:lstStyle/>
          <a:p>
            <a:pPr algn="l"/>
            <a:r>
              <a:rPr lang="en-US" altLang="ja-JP" sz="2000">
                <a:solidFill>
                  <a:srgbClr val="0000CC"/>
                </a:solidFill>
              </a:rPr>
              <a:t>(1) Policy Planning :</a:t>
            </a:r>
          </a:p>
          <a:p>
            <a:pPr algn="l"/>
            <a:r>
              <a:rPr lang="en-US" altLang="ja-JP" sz="2000"/>
              <a:t>*</a:t>
            </a:r>
            <a:r>
              <a:rPr lang="en-US" altLang="ja-JP" sz="2000">
                <a:solidFill>
                  <a:srgbClr val="FF3300"/>
                </a:solidFill>
              </a:rPr>
              <a:t>Industrial (Rationalization) Councils</a:t>
            </a:r>
            <a:r>
              <a:rPr lang="en-US" altLang="ja-JP" sz="2000"/>
              <a:t> at targeted industries and strategic issues. </a:t>
            </a:r>
            <a:r>
              <a:rPr lang="ja-JP" altLang="en-US" sz="2000"/>
              <a:t>　</a:t>
            </a:r>
            <a:r>
              <a:rPr lang="ja-JP" altLang="en-US" sz="2000">
                <a:sym typeface="Wingdings" panose="05000000000000000000" pitchFamily="2" charset="2"/>
              </a:rPr>
              <a:t> </a:t>
            </a:r>
            <a:r>
              <a:rPr lang="en-US" altLang="ja-JP" sz="2000">
                <a:sym typeface="Wingdings" panose="05000000000000000000" pitchFamily="2" charset="2"/>
              </a:rPr>
              <a:t>study group  joint group across the Ministry  the Councils.</a:t>
            </a:r>
          </a:p>
          <a:p>
            <a:pPr algn="l">
              <a:buFontTx/>
              <a:buChar char="•"/>
            </a:pPr>
            <a:r>
              <a:rPr lang="en-US" altLang="ja-JP" sz="2000">
                <a:sym typeface="Wingdings" panose="05000000000000000000" pitchFamily="2" charset="2"/>
              </a:rPr>
              <a:t>Information sharing system among the line office (MITI, MOF etc) = business associations = Liberal Democratic Party (LDP) = academicians/ related organizations.</a:t>
            </a:r>
          </a:p>
          <a:p>
            <a:pPr algn="l"/>
            <a:r>
              <a:rPr lang="en-US" altLang="ja-JP" sz="2000">
                <a:solidFill>
                  <a:srgbClr val="FF0000"/>
                </a:solidFill>
              </a:rPr>
              <a:t>→modernization of specific industries and improvement of international competitiveness. </a:t>
            </a:r>
          </a:p>
          <a:p>
            <a:pPr algn="l"/>
            <a:r>
              <a:rPr lang="en-US" altLang="ja-JP" sz="2000">
                <a:solidFill>
                  <a:srgbClr val="0000CC"/>
                </a:solidFill>
              </a:rPr>
              <a:t>(2) Flowchart of Long-term Loans for Private Firms:</a:t>
            </a:r>
          </a:p>
          <a:p>
            <a:pPr algn="l"/>
            <a:r>
              <a:rPr lang="ja-JP" altLang="en-US" sz="2000"/>
              <a:t>＊*</a:t>
            </a:r>
            <a:r>
              <a:rPr lang="en-US" altLang="ja-JP" sz="2000"/>
              <a:t>postal deposits </a:t>
            </a:r>
            <a:r>
              <a:rPr lang="en-US" altLang="ja-JP" sz="2000">
                <a:sym typeface="Wingdings" panose="05000000000000000000" pitchFamily="2" charset="2"/>
              </a:rPr>
              <a:t>MOF Fiscal Fund Bureau  </a:t>
            </a:r>
            <a:r>
              <a:rPr lang="en-US" altLang="ja-JP" sz="2000">
                <a:solidFill>
                  <a:srgbClr val="FF3300"/>
                </a:solidFill>
                <a:sym typeface="Wingdings" panose="05000000000000000000" pitchFamily="2" charset="2"/>
              </a:rPr>
              <a:t>Japan Development Bank</a:t>
            </a:r>
            <a:r>
              <a:rPr lang="en-US" altLang="ja-JP" sz="2000">
                <a:sym typeface="Wingdings" panose="05000000000000000000" pitchFamily="2" charset="2"/>
              </a:rPr>
              <a:t> (JDB 1951)  screening by JDB  decision of loans.</a:t>
            </a:r>
            <a:r>
              <a:rPr lang="en-US" altLang="ja-JP" sz="2000"/>
              <a:t> </a:t>
            </a:r>
          </a:p>
          <a:p>
            <a:pPr algn="l"/>
            <a:r>
              <a:rPr lang="en-US" altLang="ja-JP" sz="2000">
                <a:solidFill>
                  <a:srgbClr val="0000CC"/>
                </a:solidFill>
              </a:rPr>
              <a:t>(3) Division of Labor between JDB and MITI:</a:t>
            </a:r>
          </a:p>
          <a:p>
            <a:pPr algn="l"/>
            <a:r>
              <a:rPr lang="en-US" altLang="ja-JP" sz="2000">
                <a:solidFill>
                  <a:srgbClr val="FF0000"/>
                </a:solidFill>
              </a:rPr>
              <a:t>*JDB: </a:t>
            </a:r>
            <a:r>
              <a:rPr lang="en-US" altLang="ja-JP" sz="2000"/>
              <a:t>loans, advice to management, accounting, cost control</a:t>
            </a:r>
          </a:p>
          <a:p>
            <a:pPr algn="l"/>
            <a:r>
              <a:rPr lang="en-US" altLang="ja-JP" sz="2000">
                <a:solidFill>
                  <a:srgbClr val="FF0000"/>
                </a:solidFill>
              </a:rPr>
              <a:t>*MITI, Machine Industry Bureau: </a:t>
            </a:r>
            <a:r>
              <a:rPr lang="en-US" altLang="ja-JP" sz="2000"/>
              <a:t>advice to technology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838200" y="228600"/>
            <a:ext cx="7391400" cy="9906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800"/>
              <a:t>Figure 4  Mechanism of FLI and </a:t>
            </a:r>
          </a:p>
          <a:p>
            <a:pPr algn="ctr"/>
            <a:r>
              <a:rPr lang="en-US" altLang="ja-JP" sz="2800"/>
              <a:t>the Role of MITI and JDB</a:t>
            </a:r>
          </a:p>
        </p:txBody>
      </p:sp>
      <p:sp>
        <p:nvSpPr>
          <p:cNvPr id="205827" name="Oval 3"/>
          <p:cNvSpPr>
            <a:spLocks noChangeArrowheads="1"/>
          </p:cNvSpPr>
          <p:nvPr/>
        </p:nvSpPr>
        <p:spPr bwMode="auto">
          <a:xfrm>
            <a:off x="609600" y="4267200"/>
            <a:ext cx="1676400" cy="990600"/>
          </a:xfrm>
          <a:prstGeom prst="ellipse">
            <a:avLst/>
          </a:prstGeom>
          <a:solidFill>
            <a:srgbClr val="66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b="1"/>
              <a:t>Policy Making</a:t>
            </a:r>
          </a:p>
        </p:txBody>
      </p:sp>
      <p:sp>
        <p:nvSpPr>
          <p:cNvPr id="205828" name="Oval 4"/>
          <p:cNvSpPr>
            <a:spLocks noChangeArrowheads="1"/>
          </p:cNvSpPr>
          <p:nvPr/>
        </p:nvSpPr>
        <p:spPr bwMode="auto">
          <a:xfrm>
            <a:off x="533400" y="1981200"/>
            <a:ext cx="1905000" cy="1066800"/>
          </a:xfrm>
          <a:prstGeom prst="ellipse">
            <a:avLst/>
          </a:prstGeom>
          <a:solidFill>
            <a:srgbClr val="66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b="1"/>
              <a:t>Policy </a:t>
            </a:r>
          </a:p>
          <a:p>
            <a:pPr algn="ctr"/>
            <a:r>
              <a:rPr lang="en-US" altLang="ja-JP" sz="1800" b="1"/>
              <a:t>Implementation</a:t>
            </a:r>
          </a:p>
          <a:p>
            <a:pPr algn="ctr"/>
            <a:endParaRPr lang="en-US" altLang="ja-JP" sz="1800" b="1">
              <a:latin typeface="Arial" panose="020B0604020202020204" pitchFamily="34" charset="0"/>
            </a:endParaRPr>
          </a:p>
        </p:txBody>
      </p:sp>
      <p:sp>
        <p:nvSpPr>
          <p:cNvPr id="205829" name="Oval 5"/>
          <p:cNvSpPr>
            <a:spLocks noChangeArrowheads="1"/>
          </p:cNvSpPr>
          <p:nvPr/>
        </p:nvSpPr>
        <p:spPr bwMode="auto">
          <a:xfrm>
            <a:off x="6858000" y="2819400"/>
            <a:ext cx="1752600" cy="990600"/>
          </a:xfrm>
          <a:prstGeom prst="ellipse">
            <a:avLst/>
          </a:prstGeom>
          <a:solidFill>
            <a:srgbClr val="66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b="1"/>
              <a:t>Fiscal Finance</a:t>
            </a:r>
          </a:p>
        </p:txBody>
      </p:sp>
      <p:pic>
        <p:nvPicPr>
          <p:cNvPr id="2058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6007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ctrTitle"/>
          </p:nvPr>
        </p:nvSpPr>
        <p:spPr>
          <a:xfrm>
            <a:off x="684213" y="457200"/>
            <a:ext cx="7772400" cy="1171575"/>
          </a:xfrm>
          <a:solidFill>
            <a:srgbClr val="66FFFF"/>
          </a:solidFill>
        </p:spPr>
        <p:txBody>
          <a:bodyPr anchor="ctr"/>
          <a:lstStyle/>
          <a:p>
            <a:r>
              <a:rPr lang="en-US" altLang="ja-JP" sz="3200">
                <a:solidFill>
                  <a:srgbClr val="0000CC"/>
                </a:solidFill>
              </a:rPr>
              <a:t>Industrial Policies in Japan (3) </a:t>
            </a:r>
            <a:br>
              <a:rPr lang="en-US" altLang="ja-JP" sz="3200">
                <a:solidFill>
                  <a:srgbClr val="0000CC"/>
                </a:solidFill>
              </a:rPr>
            </a:br>
            <a:r>
              <a:rPr lang="en-US" altLang="ja-JP" sz="3200">
                <a:solidFill>
                  <a:srgbClr val="A50021"/>
                </a:solidFill>
              </a:rPr>
              <a:t>Promotion of the Machine Tool Industry</a:t>
            </a:r>
          </a:p>
        </p:txBody>
      </p:sp>
      <p:sp>
        <p:nvSpPr>
          <p:cNvPr id="207875" name="Rectangle 3"/>
          <p:cNvSpPr>
            <a:spLocks noGrp="1" noChangeArrowheads="1"/>
          </p:cNvSpPr>
          <p:nvPr>
            <p:ph type="subTitle" idx="1"/>
          </p:nvPr>
        </p:nvSpPr>
        <p:spPr>
          <a:xfrm>
            <a:off x="838200" y="1905000"/>
            <a:ext cx="7632700" cy="4572000"/>
          </a:xfrm>
          <a:noFill/>
          <a:extLst>
            <a:ext uri="{909E8E84-426E-40DD-AFC4-6F175D3DCCD1}">
              <a14:hiddenFill xmlns:a14="http://schemas.microsoft.com/office/drawing/2010/main">
                <a:solidFill>
                  <a:srgbClr val="66FFFF"/>
                </a:solidFill>
              </a14:hiddenFill>
            </a:ext>
          </a:extLst>
        </p:spPr>
        <p:txBody>
          <a:bodyPr/>
          <a:lstStyle/>
          <a:p>
            <a:pPr algn="l"/>
            <a:r>
              <a:rPr lang="en-US" altLang="ja-JP" sz="2000"/>
              <a:t>*</a:t>
            </a:r>
            <a:r>
              <a:rPr lang="en-US" altLang="ja-JP">
                <a:solidFill>
                  <a:srgbClr val="0000FF"/>
                </a:solidFill>
              </a:rPr>
              <a:t>Promotion of Machine Tool Industry,  30 years from 1956 to 1985. </a:t>
            </a:r>
          </a:p>
          <a:p>
            <a:pPr algn="l"/>
            <a:r>
              <a:rPr lang="en-US" altLang="ja-JP" sz="2000">
                <a:solidFill>
                  <a:srgbClr val="A50021"/>
                </a:solidFill>
              </a:rPr>
              <a:t>1956-61:</a:t>
            </a:r>
            <a:r>
              <a:rPr lang="en-US" altLang="ja-JP" sz="2000">
                <a:solidFill>
                  <a:schemeClr val="hlink"/>
                </a:solidFill>
              </a:rPr>
              <a:t> </a:t>
            </a:r>
            <a:r>
              <a:rPr lang="en-US" altLang="ja-JP" sz="2000"/>
              <a:t>Temporary Measure for the Promotion of the Machinery Industry Law (A1) </a:t>
            </a:r>
            <a:r>
              <a:rPr lang="en-US" altLang="ja-JP" sz="2000">
                <a:sym typeface="Wingdings" panose="05000000000000000000" pitchFamily="2" charset="2"/>
              </a:rPr>
              <a:t>machine tool, auto parts</a:t>
            </a:r>
            <a:endParaRPr lang="en-US" altLang="ja-JP" sz="2000"/>
          </a:p>
          <a:p>
            <a:pPr algn="l"/>
            <a:r>
              <a:rPr lang="en-US" altLang="ja-JP" sz="2000">
                <a:solidFill>
                  <a:srgbClr val="A50021"/>
                </a:solidFill>
              </a:rPr>
              <a:t>1957: </a:t>
            </a:r>
            <a:r>
              <a:rPr lang="en-US" altLang="ja-JP" sz="2000">
                <a:solidFill>
                  <a:schemeClr val="hlink"/>
                </a:solidFill>
              </a:rPr>
              <a:t> </a:t>
            </a:r>
            <a:r>
              <a:rPr lang="en-US" altLang="ja-JP" sz="2000"/>
              <a:t>Temporary Measure for the Promotion of the Electronics Industry Law (B) </a:t>
            </a:r>
          </a:p>
          <a:p>
            <a:pPr algn="l"/>
            <a:r>
              <a:rPr lang="en-US" altLang="ja-JP" sz="2000">
                <a:solidFill>
                  <a:srgbClr val="A50021"/>
                </a:solidFill>
              </a:rPr>
              <a:t>1961-65:</a:t>
            </a:r>
            <a:r>
              <a:rPr lang="ja-JP" altLang="en-US" sz="2000"/>
              <a:t>　</a:t>
            </a:r>
            <a:r>
              <a:rPr lang="en-US" altLang="ja-JP" sz="2000"/>
              <a:t>Extension of next five years of (A</a:t>
            </a:r>
            <a:r>
              <a:rPr lang="ja-JP" altLang="en-US" sz="2000"/>
              <a:t>１</a:t>
            </a:r>
            <a:r>
              <a:rPr lang="en-US" altLang="ja-JP" sz="2000"/>
              <a:t>) =(A2)</a:t>
            </a:r>
          </a:p>
          <a:p>
            <a:pPr algn="l"/>
            <a:r>
              <a:rPr lang="en-US" altLang="ja-JP" sz="2000">
                <a:solidFill>
                  <a:srgbClr val="A50021"/>
                </a:solidFill>
              </a:rPr>
              <a:t>1966-71:</a:t>
            </a:r>
            <a:r>
              <a:rPr lang="ja-JP" altLang="en-US" sz="2000"/>
              <a:t>　</a:t>
            </a:r>
            <a:r>
              <a:rPr lang="en-US" altLang="ja-JP" sz="2000"/>
              <a:t>Further extension of (A2) = (A3)</a:t>
            </a:r>
          </a:p>
          <a:p>
            <a:pPr algn="l"/>
            <a:r>
              <a:rPr lang="en-US" altLang="ja-JP" sz="2000">
                <a:solidFill>
                  <a:srgbClr val="A50021"/>
                </a:solidFill>
              </a:rPr>
              <a:t>1971-77:</a:t>
            </a:r>
            <a:r>
              <a:rPr lang="ja-JP" altLang="en-US" sz="2000"/>
              <a:t>　</a:t>
            </a:r>
            <a:r>
              <a:rPr lang="en-US" altLang="ja-JP" sz="2000"/>
              <a:t>Temporary Measure for the Promotion of Electronics and Machinery Industries Law (integration of A3 with B)</a:t>
            </a:r>
          </a:p>
          <a:p>
            <a:pPr algn="l"/>
            <a:r>
              <a:rPr lang="en-US" altLang="ja-JP" sz="2000">
                <a:solidFill>
                  <a:srgbClr val="A50021"/>
                </a:solidFill>
              </a:rPr>
              <a:t>1978-85:</a:t>
            </a:r>
            <a:r>
              <a:rPr lang="ja-JP" altLang="en-US" sz="2000">
                <a:solidFill>
                  <a:srgbClr val="A50021"/>
                </a:solidFill>
              </a:rPr>
              <a:t>　</a:t>
            </a:r>
            <a:r>
              <a:rPr lang="ja-JP" altLang="en-US" sz="2000"/>
              <a:t> </a:t>
            </a:r>
            <a:r>
              <a:rPr lang="en-US" altLang="ja-JP" sz="2000"/>
              <a:t>Temporary Measure for the Promotion of the Information Machinery Industry Law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685800" y="457200"/>
            <a:ext cx="7772400" cy="1055688"/>
          </a:xfrm>
          <a:solidFill>
            <a:srgbClr val="66FFFF"/>
          </a:solidFill>
        </p:spPr>
        <p:txBody>
          <a:bodyPr anchor="ctr"/>
          <a:lstStyle/>
          <a:p>
            <a:r>
              <a:rPr lang="en-US" altLang="ja-JP" sz="3200">
                <a:solidFill>
                  <a:srgbClr val="0000CC"/>
                </a:solidFill>
              </a:rPr>
              <a:t>Industrial Policies in Japan (4) </a:t>
            </a:r>
            <a:br>
              <a:rPr lang="en-US" altLang="ja-JP" sz="3200">
                <a:solidFill>
                  <a:srgbClr val="0000CC"/>
                </a:solidFill>
              </a:rPr>
            </a:br>
            <a:r>
              <a:rPr lang="en-US" altLang="ja-JP" sz="3200">
                <a:solidFill>
                  <a:srgbClr val="A50021"/>
                </a:solidFill>
              </a:rPr>
              <a:t>Return-match Game and Learning Effect</a:t>
            </a:r>
          </a:p>
        </p:txBody>
      </p:sp>
      <p:sp>
        <p:nvSpPr>
          <p:cNvPr id="209923" name="Rectangle 3"/>
          <p:cNvSpPr>
            <a:spLocks noGrp="1" noChangeArrowheads="1"/>
          </p:cNvSpPr>
          <p:nvPr>
            <p:ph type="subTitle" idx="1"/>
          </p:nvPr>
        </p:nvSpPr>
        <p:spPr>
          <a:xfrm>
            <a:off x="762000" y="1676400"/>
            <a:ext cx="7632700" cy="4419600"/>
          </a:xfrm>
          <a:noFill/>
          <a:extLst>
            <a:ext uri="{909E8E84-426E-40DD-AFC4-6F175D3DCCD1}">
              <a14:hiddenFill xmlns:a14="http://schemas.microsoft.com/office/drawing/2010/main">
                <a:solidFill>
                  <a:srgbClr val="66FFFF"/>
                </a:solidFill>
              </a14:hiddenFill>
            </a:ext>
          </a:extLst>
        </p:spPr>
        <p:txBody>
          <a:bodyPr/>
          <a:lstStyle/>
          <a:p>
            <a:pPr algn="l"/>
            <a:r>
              <a:rPr lang="ja-JP" altLang="en-US" sz="2000">
                <a:solidFill>
                  <a:srgbClr val="0000CC"/>
                </a:solidFill>
              </a:rPr>
              <a:t>＊</a:t>
            </a:r>
            <a:r>
              <a:rPr lang="en-US" altLang="ja-JP" sz="2000">
                <a:solidFill>
                  <a:srgbClr val="0000CC"/>
                </a:solidFill>
              </a:rPr>
              <a:t>How to Enhance the International Competitiveness of Japanese Firms (especially SMEs) through a tool of Fiscal Finance ?</a:t>
            </a:r>
          </a:p>
          <a:p>
            <a:pPr algn="l"/>
            <a:r>
              <a:rPr lang="en-US" altLang="ja-JP" sz="2000"/>
              <a:t>*screening procedures were twice per year. Firms could re-apply to JDB’s loans even if they failed in examining process.</a:t>
            </a:r>
          </a:p>
          <a:p>
            <a:pPr algn="l">
              <a:buFont typeface="Wingdings" panose="05000000000000000000" pitchFamily="2" charset="2"/>
              <a:buChar char="à"/>
            </a:pPr>
            <a:r>
              <a:rPr lang="en-US" altLang="ja-JP" sz="2000">
                <a:sym typeface="Wingdings" panose="05000000000000000000" pitchFamily="2" charset="2"/>
              </a:rPr>
              <a:t>Investment promotion in other Asian countries: trial was principally once, no chance for firms which failed in getting promotion.</a:t>
            </a:r>
            <a:r>
              <a:rPr lang="en-US" altLang="ja-JP" sz="2000"/>
              <a:t> </a:t>
            </a:r>
          </a:p>
          <a:p>
            <a:pPr algn="l">
              <a:buFont typeface="Wingdings" panose="05000000000000000000" pitchFamily="2" charset="2"/>
              <a:buNone/>
            </a:pPr>
            <a:r>
              <a:rPr lang="en-US" altLang="ja-JP" sz="2000"/>
              <a:t>*Company A applied to JDB with its long-term investment loans </a:t>
            </a:r>
          </a:p>
          <a:p>
            <a:pPr algn="l">
              <a:buFont typeface="Wingdings" panose="05000000000000000000" pitchFamily="2" charset="2"/>
              <a:buNone/>
            </a:pPr>
            <a:r>
              <a:rPr lang="en-US" altLang="ja-JP" sz="2000">
                <a:sym typeface="Wingdings" panose="05000000000000000000" pitchFamily="2" charset="2"/>
              </a:rPr>
              <a:t>JDB examined its application </a:t>
            </a:r>
            <a:r>
              <a:rPr lang="en-US" altLang="ja-JP" sz="2000">
                <a:solidFill>
                  <a:srgbClr val="FF3300"/>
                </a:solidFill>
                <a:sym typeface="Wingdings" panose="05000000000000000000" pitchFamily="2" charset="2"/>
              </a:rPr>
              <a:t>the </a:t>
            </a:r>
            <a:r>
              <a:rPr lang="en-US" altLang="ja-JP" sz="2000">
                <a:solidFill>
                  <a:srgbClr val="FF3300"/>
                </a:solidFill>
              </a:rPr>
              <a:t>JDB </a:t>
            </a:r>
            <a:r>
              <a:rPr lang="en-US" altLang="ja-JP" sz="2000"/>
              <a:t>ordered Company A to improve management and accounting, while </a:t>
            </a:r>
            <a:r>
              <a:rPr lang="en-US" altLang="ja-JP" sz="2000">
                <a:solidFill>
                  <a:srgbClr val="FF3300"/>
                </a:solidFill>
              </a:rPr>
              <a:t>the MITI </a:t>
            </a:r>
            <a:r>
              <a:rPr lang="en-US" altLang="ja-JP" sz="2000"/>
              <a:t>also ordered it to improve production technology and equipments. </a:t>
            </a:r>
            <a:r>
              <a:rPr lang="en-US" altLang="ja-JP" sz="2000">
                <a:sym typeface="Wingdings" panose="05000000000000000000" pitchFamily="2" charset="2"/>
              </a:rPr>
              <a:t>If Company A failed, it revised its application and submitted JDB again</a:t>
            </a:r>
            <a:r>
              <a:rPr lang="en-US" altLang="ja-JP" sz="2000"/>
              <a:t>.</a:t>
            </a:r>
          </a:p>
          <a:p>
            <a:pPr algn="l">
              <a:buFont typeface="Wingdings" panose="05000000000000000000" pitchFamily="2" charset="2"/>
              <a:buNone/>
            </a:pPr>
            <a:r>
              <a:rPr lang="en-US" altLang="ja-JP" sz="2000">
                <a:solidFill>
                  <a:srgbClr val="FF0000"/>
                </a:solidFill>
              </a:rPr>
              <a:t>Worth of noting: Learning effects on firms in the process of interaction with the JDB and the MITI.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539750" y="115888"/>
            <a:ext cx="7772400" cy="649287"/>
          </a:xfrm>
        </p:spPr>
        <p:txBody>
          <a:bodyPr/>
          <a:lstStyle/>
          <a:p>
            <a:pPr algn="l"/>
            <a:r>
              <a:rPr lang="en-US" altLang="ja-JP" sz="3600" b="1">
                <a:solidFill>
                  <a:srgbClr val="990000"/>
                </a:solidFill>
              </a:rPr>
              <a:t>Labor Surplus Ends around 1960</a:t>
            </a:r>
          </a:p>
        </p:txBody>
      </p:sp>
      <p:graphicFrame>
        <p:nvGraphicFramePr>
          <p:cNvPr id="178180" name="Object 4"/>
          <p:cNvGraphicFramePr>
            <a:graphicFrameLocks noGrp="1" noChangeAspect="1"/>
          </p:cNvGraphicFramePr>
          <p:nvPr>
            <p:ph idx="1"/>
          </p:nvPr>
        </p:nvGraphicFramePr>
        <p:xfrm>
          <a:off x="179388" y="4513263"/>
          <a:ext cx="4752975" cy="2344737"/>
        </p:xfrm>
        <a:graphic>
          <a:graphicData uri="http://schemas.openxmlformats.org/presentationml/2006/ole">
            <mc:AlternateContent xmlns:mc="http://schemas.openxmlformats.org/markup-compatibility/2006">
              <mc:Choice xmlns:v="urn:schemas-microsoft-com:vml" Requires="v">
                <p:oleObj spid="_x0000_s178201" name="グラフ" r:id="rId3" imgW="4686300" imgH="1838249" progId="Excel.Chart.8">
                  <p:embed/>
                </p:oleObj>
              </mc:Choice>
              <mc:Fallback>
                <p:oleObj name="グラフ" r:id="rId3" imgW="4686300" imgH="1838249"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513263"/>
                        <a:ext cx="4752975" cy="234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81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125538"/>
            <a:ext cx="4848225"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1412875"/>
            <a:ext cx="43561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184" name="Text Box 8"/>
          <p:cNvSpPr txBox="1">
            <a:spLocks noChangeArrowheads="1"/>
          </p:cNvSpPr>
          <p:nvPr/>
        </p:nvSpPr>
        <p:spPr bwMode="auto">
          <a:xfrm>
            <a:off x="611188" y="836613"/>
            <a:ext cx="4105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2000" b="1"/>
              <a:t>Job offer/job seeker ratio</a:t>
            </a:r>
            <a:r>
              <a:rPr lang="en-US" altLang="ja-JP" sz="2000"/>
              <a:t/>
            </a:r>
            <a:br>
              <a:rPr lang="en-US" altLang="ja-JP" sz="2000"/>
            </a:br>
            <a:r>
              <a:rPr lang="en-US" altLang="ja-JP" sz="1400"/>
              <a:t>(Public job matching service)</a:t>
            </a:r>
          </a:p>
        </p:txBody>
      </p:sp>
      <p:sp>
        <p:nvSpPr>
          <p:cNvPr id="178185" name="Text Box 9"/>
          <p:cNvSpPr txBox="1">
            <a:spLocks noChangeArrowheads="1"/>
          </p:cNvSpPr>
          <p:nvPr/>
        </p:nvSpPr>
        <p:spPr bwMode="auto">
          <a:xfrm>
            <a:off x="4716463" y="842963"/>
            <a:ext cx="4105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2000" b="1"/>
              <a:t>Wage Gap by Employment Size</a:t>
            </a:r>
            <a:r>
              <a:rPr lang="en-US" altLang="ja-JP" sz="2000"/>
              <a:t/>
            </a:r>
            <a:br>
              <a:rPr lang="en-US" altLang="ja-JP" sz="2000"/>
            </a:br>
            <a:r>
              <a:rPr lang="en-US" altLang="ja-JP" sz="1400"/>
              <a:t>(Large firms’ wage=100)</a:t>
            </a:r>
          </a:p>
        </p:txBody>
      </p:sp>
      <p:sp>
        <p:nvSpPr>
          <p:cNvPr id="178186" name="Text Box 10"/>
          <p:cNvSpPr txBox="1">
            <a:spLocks noChangeArrowheads="1"/>
          </p:cNvSpPr>
          <p:nvPr/>
        </p:nvSpPr>
        <p:spPr bwMode="auto">
          <a:xfrm>
            <a:off x="1042988" y="4430713"/>
            <a:ext cx="3024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1800" b="1"/>
              <a:t>Unemployment Ratio</a:t>
            </a:r>
          </a:p>
        </p:txBody>
      </p:sp>
      <p:pic>
        <p:nvPicPr>
          <p:cNvPr id="178188" name="Picture 12" descr="19640300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5064125"/>
            <a:ext cx="2232025" cy="1793875"/>
          </a:xfrm>
          <a:prstGeom prst="rect">
            <a:avLst/>
          </a:prstGeom>
          <a:noFill/>
          <a:extLst>
            <a:ext uri="{909E8E84-426E-40DD-AFC4-6F175D3DCCD1}">
              <a14:hiddenFill xmlns:a14="http://schemas.microsoft.com/office/drawing/2010/main">
                <a:solidFill>
                  <a:srgbClr val="FFFFFF"/>
                </a:solidFill>
              </a14:hiddenFill>
            </a:ext>
          </a:extLst>
        </p:spPr>
      </p:pic>
      <p:pic>
        <p:nvPicPr>
          <p:cNvPr id="178187" name="Picture 11" descr="19640300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7050" y="4149725"/>
            <a:ext cx="2266950" cy="1714500"/>
          </a:xfrm>
          <a:prstGeom prst="rect">
            <a:avLst/>
          </a:prstGeom>
          <a:noFill/>
          <a:extLst>
            <a:ext uri="{909E8E84-426E-40DD-AFC4-6F175D3DCCD1}">
              <a14:hiddenFill xmlns:a14="http://schemas.microsoft.com/office/drawing/2010/main">
                <a:solidFill>
                  <a:srgbClr val="FFFFFF"/>
                </a:solidFill>
              </a14:hiddenFill>
            </a:ext>
          </a:extLst>
        </p:spPr>
      </p:pic>
      <p:sp>
        <p:nvSpPr>
          <p:cNvPr id="178189" name="Text Box 13"/>
          <p:cNvSpPr txBox="1">
            <a:spLocks noChangeArrowheads="1"/>
          </p:cNvSpPr>
          <p:nvPr/>
        </p:nvSpPr>
        <p:spPr bwMode="auto">
          <a:xfrm>
            <a:off x="7235825" y="5876925"/>
            <a:ext cx="17637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600" b="1">
                <a:solidFill>
                  <a:srgbClr val="990000"/>
                </a:solidFill>
              </a:rPr>
              <a:t>Golden Eggs—</a:t>
            </a:r>
            <a:br>
              <a:rPr lang="en-US" altLang="ja-JP" sz="1600" b="1">
                <a:solidFill>
                  <a:srgbClr val="990000"/>
                </a:solidFill>
              </a:rPr>
            </a:br>
            <a:r>
              <a:rPr lang="en-US" altLang="ja-JP" sz="1600" b="1">
                <a:solidFill>
                  <a:srgbClr val="990000"/>
                </a:solidFill>
              </a:rPr>
              <a:t>some left,</a:t>
            </a:r>
            <a:br>
              <a:rPr lang="en-US" altLang="ja-JP" sz="1600" b="1">
                <a:solidFill>
                  <a:srgbClr val="990000"/>
                </a:solidFill>
              </a:rPr>
            </a:br>
            <a:r>
              <a:rPr lang="en-US" altLang="ja-JP" sz="1600" b="1">
                <a:solidFill>
                  <a:srgbClr val="990000"/>
                </a:solidFill>
              </a:rPr>
              <a:t>others stayed</a:t>
            </a:r>
          </a:p>
        </p:txBody>
      </p:sp>
      <p:sp>
        <p:nvSpPr>
          <p:cNvPr id="178190" name="Text Box 14"/>
          <p:cNvSpPr txBox="1">
            <a:spLocks noChangeArrowheads="1"/>
          </p:cNvSpPr>
          <p:nvPr/>
        </p:nvSpPr>
        <p:spPr bwMode="auto">
          <a:xfrm>
            <a:off x="6948488" y="0"/>
            <a:ext cx="2195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spcBef>
                <a:spcPct val="50000"/>
              </a:spcBef>
            </a:pPr>
            <a:r>
              <a:rPr lang="en-US" altLang="ja-JP" b="1">
                <a:solidFill>
                  <a:srgbClr val="006600"/>
                </a:solidFill>
                <a:latin typeface="Arial" panose="020B0604020202020204" pitchFamily="34" charset="0"/>
              </a:rPr>
              <a:t>PP.177-78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Oval 2"/>
          <p:cNvSpPr>
            <a:spLocks noChangeArrowheads="1"/>
          </p:cNvSpPr>
          <p:nvPr/>
        </p:nvSpPr>
        <p:spPr bwMode="auto">
          <a:xfrm>
            <a:off x="684213" y="1844675"/>
            <a:ext cx="2971800" cy="29718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Poverty </a:t>
            </a:r>
          </a:p>
          <a:p>
            <a:pPr algn="ctr"/>
            <a:r>
              <a:rPr lang="en-US" altLang="ja-JP"/>
              <a:t>Surplus labor</a:t>
            </a:r>
          </a:p>
          <a:p>
            <a:pPr algn="ctr"/>
            <a:r>
              <a:rPr lang="en-US" altLang="ja-JP"/>
              <a:t>Seasonal work</a:t>
            </a:r>
            <a:br>
              <a:rPr lang="en-US" altLang="ja-JP"/>
            </a:br>
            <a:r>
              <a:rPr lang="en-US" altLang="ja-JP"/>
              <a:t>Mutual help for</a:t>
            </a:r>
            <a:br>
              <a:rPr lang="en-US" altLang="ja-JP"/>
            </a:br>
            <a:r>
              <a:rPr lang="en-US" altLang="ja-JP"/>
              <a:t> survival</a:t>
            </a:r>
          </a:p>
        </p:txBody>
      </p:sp>
      <p:sp>
        <p:nvSpPr>
          <p:cNvPr id="189443" name="Oval 3"/>
          <p:cNvSpPr>
            <a:spLocks noChangeArrowheads="1"/>
          </p:cNvSpPr>
          <p:nvPr/>
        </p:nvSpPr>
        <p:spPr bwMode="auto">
          <a:xfrm>
            <a:off x="5257800" y="1600200"/>
            <a:ext cx="3505200" cy="3505200"/>
          </a:xfrm>
          <a:prstGeom prst="ellipse">
            <a:avLst/>
          </a:prstGeom>
          <a:solidFill>
            <a:srgbClr val="FFB5D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Char char="è"/>
            </a:pPr>
            <a:r>
              <a:rPr lang="en-US" altLang="ja-JP" b="1">
                <a:sym typeface="Wingdings" panose="05000000000000000000" pitchFamily="2" charset="2"/>
              </a:rPr>
              <a:t>Formal jobs</a:t>
            </a:r>
            <a:r>
              <a:rPr lang="en-US" altLang="ja-JP">
                <a:sym typeface="Wingdings" panose="05000000000000000000" pitchFamily="2" charset="2"/>
              </a:rPr>
              <a:t/>
            </a:r>
            <a:br>
              <a:rPr lang="en-US" altLang="ja-JP">
                <a:sym typeface="Wingdings" panose="05000000000000000000" pitchFamily="2" charset="2"/>
              </a:rPr>
            </a:br>
            <a:r>
              <a:rPr lang="en-US" altLang="ja-JP" sz="2000">
                <a:sym typeface="Wingdings" panose="05000000000000000000" pitchFamily="2" charset="2"/>
              </a:rPr>
              <a:t>(factories, shops, offices)</a:t>
            </a:r>
          </a:p>
          <a:p>
            <a:pPr algn="ctr">
              <a:buFont typeface="Wingdings" panose="05000000000000000000" pitchFamily="2" charset="2"/>
              <a:buNone/>
            </a:pPr>
            <a:endParaRPr lang="en-US" altLang="ja-JP" sz="2000">
              <a:sym typeface="Wingdings" panose="05000000000000000000" pitchFamily="2" charset="2"/>
            </a:endParaRPr>
          </a:p>
          <a:p>
            <a:pPr algn="ctr">
              <a:buFont typeface="Wingdings" panose="05000000000000000000" pitchFamily="2" charset="2"/>
              <a:buChar char="è"/>
            </a:pPr>
            <a:r>
              <a:rPr lang="en-US" altLang="ja-JP">
                <a:solidFill>
                  <a:srgbClr val="CC3300"/>
                </a:solidFill>
              </a:rPr>
              <a:t>Informal jobs       </a:t>
            </a:r>
          </a:p>
          <a:p>
            <a:pPr algn="ctr">
              <a:buFont typeface="Wingdings" panose="05000000000000000000" pitchFamily="2" charset="2"/>
              <a:buChar char="è"/>
            </a:pPr>
            <a:r>
              <a:rPr lang="en-US" altLang="ja-JP">
                <a:solidFill>
                  <a:srgbClr val="CC3300"/>
                </a:solidFill>
              </a:rPr>
              <a:t>Unemployment</a:t>
            </a:r>
            <a:r>
              <a:rPr lang="en-US" altLang="ja-JP"/>
              <a:t>    </a:t>
            </a:r>
          </a:p>
        </p:txBody>
      </p:sp>
      <p:sp>
        <p:nvSpPr>
          <p:cNvPr id="189444" name="Text Box 4"/>
          <p:cNvSpPr txBox="1">
            <a:spLocks noChangeArrowheads="1"/>
          </p:cNvSpPr>
          <p:nvPr/>
        </p:nvSpPr>
        <p:spPr bwMode="auto">
          <a:xfrm>
            <a:off x="990600" y="49530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t>Rural Villages</a:t>
            </a:r>
          </a:p>
        </p:txBody>
      </p:sp>
      <p:sp>
        <p:nvSpPr>
          <p:cNvPr id="189445" name="Text Box 5"/>
          <p:cNvSpPr txBox="1">
            <a:spLocks noChangeArrowheads="1"/>
          </p:cNvSpPr>
          <p:nvPr/>
        </p:nvSpPr>
        <p:spPr bwMode="auto">
          <a:xfrm>
            <a:off x="5715000" y="5105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b="1"/>
              <a:t>Urban Centers</a:t>
            </a:r>
          </a:p>
        </p:txBody>
      </p:sp>
      <p:sp>
        <p:nvSpPr>
          <p:cNvPr id="189446" name="AutoShape 6"/>
          <p:cNvSpPr>
            <a:spLocks noChangeArrowheads="1"/>
          </p:cNvSpPr>
          <p:nvPr/>
        </p:nvSpPr>
        <p:spPr bwMode="auto">
          <a:xfrm>
            <a:off x="3886200" y="2819400"/>
            <a:ext cx="1295400" cy="838200"/>
          </a:xfrm>
          <a:prstGeom prst="rightArrow">
            <a:avLst>
              <a:gd name="adj1" fmla="val 50000"/>
              <a:gd name="adj2" fmla="val 386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9447" name="Text Box 7"/>
          <p:cNvSpPr txBox="1">
            <a:spLocks noChangeArrowheads="1"/>
          </p:cNvSpPr>
          <p:nvPr/>
        </p:nvSpPr>
        <p:spPr bwMode="auto">
          <a:xfrm>
            <a:off x="3708400" y="1989138"/>
            <a:ext cx="152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b="1">
                <a:solidFill>
                  <a:srgbClr val="006666"/>
                </a:solidFill>
              </a:rPr>
              <a:t>Labor</a:t>
            </a:r>
            <a:br>
              <a:rPr lang="en-US" altLang="ja-JP" b="1">
                <a:solidFill>
                  <a:srgbClr val="006666"/>
                </a:solidFill>
              </a:rPr>
            </a:br>
            <a:r>
              <a:rPr lang="en-US" altLang="ja-JP" b="1">
                <a:solidFill>
                  <a:srgbClr val="006666"/>
                </a:solidFill>
              </a:rPr>
              <a:t>migration</a:t>
            </a:r>
          </a:p>
        </p:txBody>
      </p:sp>
      <p:sp>
        <p:nvSpPr>
          <p:cNvPr id="189448" name="AutoShape 8"/>
          <p:cNvSpPr>
            <a:spLocks noChangeArrowheads="1"/>
          </p:cNvSpPr>
          <p:nvPr/>
        </p:nvSpPr>
        <p:spPr bwMode="auto">
          <a:xfrm>
            <a:off x="8027988" y="1268413"/>
            <a:ext cx="990600" cy="1295400"/>
          </a:xfrm>
          <a:prstGeom prst="upArrow">
            <a:avLst>
              <a:gd name="adj1" fmla="val 50000"/>
              <a:gd name="adj2" fmla="val 32692"/>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89449" name="Text Box 9"/>
          <p:cNvSpPr txBox="1">
            <a:spLocks noChangeArrowheads="1"/>
          </p:cNvSpPr>
          <p:nvPr/>
        </p:nvSpPr>
        <p:spPr bwMode="auto">
          <a:xfrm>
            <a:off x="611188" y="5895975"/>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000"/>
              <a:t>Not all migrants can find jobs. Most of them go to the unstable informal sector or join the pool of the unemployed.</a:t>
            </a:r>
          </a:p>
        </p:txBody>
      </p:sp>
      <p:sp>
        <p:nvSpPr>
          <p:cNvPr id="189450" name="Rectangle 10"/>
          <p:cNvSpPr>
            <a:spLocks noChangeArrowheads="1"/>
          </p:cNvSpPr>
          <p:nvPr/>
        </p:nvSpPr>
        <p:spPr bwMode="auto">
          <a:xfrm>
            <a:off x="5651500" y="3357563"/>
            <a:ext cx="2590800" cy="914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9451" name="Text Box 11"/>
          <p:cNvSpPr txBox="1">
            <a:spLocks noChangeArrowheads="1"/>
          </p:cNvSpPr>
          <p:nvPr/>
        </p:nvSpPr>
        <p:spPr bwMode="auto">
          <a:xfrm>
            <a:off x="5795963" y="43656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2000" b="1">
                <a:solidFill>
                  <a:srgbClr val="333399"/>
                </a:solidFill>
              </a:rPr>
              <a:t>Pool of Underclass</a:t>
            </a:r>
          </a:p>
        </p:txBody>
      </p:sp>
      <p:sp>
        <p:nvSpPr>
          <p:cNvPr id="189452" name="Rectangle 12"/>
          <p:cNvSpPr>
            <a:spLocks noGrp="1" noChangeArrowheads="1"/>
          </p:cNvSpPr>
          <p:nvPr>
            <p:ph type="title"/>
          </p:nvPr>
        </p:nvSpPr>
        <p:spPr>
          <a:xfrm>
            <a:off x="611188" y="115888"/>
            <a:ext cx="7848600" cy="936625"/>
          </a:xfrm>
        </p:spPr>
        <p:txBody>
          <a:bodyPr/>
          <a:lstStyle/>
          <a:p>
            <a:r>
              <a:rPr lang="en-US" altLang="ja-JP" sz="3600" b="1">
                <a:solidFill>
                  <a:srgbClr val="990000"/>
                </a:solidFill>
              </a:rPr>
              <a:t>Internal Labor Migration Model</a:t>
            </a:r>
            <a:br>
              <a:rPr lang="en-US" altLang="ja-JP" sz="3600" b="1">
                <a:solidFill>
                  <a:srgbClr val="990000"/>
                </a:solidFill>
              </a:rPr>
            </a:br>
            <a:r>
              <a:rPr lang="en-US" altLang="ja-JP" sz="2400" b="1">
                <a:solidFill>
                  <a:schemeClr val="tx1"/>
                </a:solidFill>
              </a:rPr>
              <a:t>Lewis, Fei-Ranis, Harris-Todaro</a:t>
            </a:r>
          </a:p>
        </p:txBody>
      </p:sp>
      <p:sp>
        <p:nvSpPr>
          <p:cNvPr id="189453" name="Text Box 13"/>
          <p:cNvSpPr txBox="1">
            <a:spLocks noChangeArrowheads="1"/>
          </p:cNvSpPr>
          <p:nvPr/>
        </p:nvSpPr>
        <p:spPr bwMode="auto">
          <a:xfrm>
            <a:off x="755650" y="1268413"/>
            <a:ext cx="280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b="1">
                <a:solidFill>
                  <a:srgbClr val="990000"/>
                </a:solidFill>
              </a:rPr>
              <a:t>Traditional Sector</a:t>
            </a:r>
          </a:p>
        </p:txBody>
      </p:sp>
      <p:sp>
        <p:nvSpPr>
          <p:cNvPr id="189454" name="Text Box 14"/>
          <p:cNvSpPr txBox="1">
            <a:spLocks noChangeArrowheads="1"/>
          </p:cNvSpPr>
          <p:nvPr/>
        </p:nvSpPr>
        <p:spPr bwMode="auto">
          <a:xfrm>
            <a:off x="5508625" y="1125538"/>
            <a:ext cx="280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b="1">
                <a:solidFill>
                  <a:srgbClr val="990000"/>
                </a:solidFill>
              </a:rPr>
              <a:t>Modern Sector</a:t>
            </a:r>
          </a:p>
        </p:txBody>
      </p:sp>
      <p:sp>
        <p:nvSpPr>
          <p:cNvPr id="189455" name="Text Box 15"/>
          <p:cNvSpPr txBox="1">
            <a:spLocks noChangeArrowheads="1"/>
          </p:cNvSpPr>
          <p:nvPr/>
        </p:nvSpPr>
        <p:spPr bwMode="auto">
          <a:xfrm>
            <a:off x="3708400" y="3644900"/>
            <a:ext cx="15113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1600" b="1"/>
              <a:t>Permanent</a:t>
            </a:r>
            <a:br>
              <a:rPr lang="en-US" altLang="ja-JP" sz="1600" b="1"/>
            </a:br>
            <a:r>
              <a:rPr lang="en-US" altLang="ja-JP" sz="1600" b="1"/>
              <a:t>Seasonal</a:t>
            </a:r>
            <a:br>
              <a:rPr lang="en-US" altLang="ja-JP" sz="1600" b="1"/>
            </a:br>
            <a:r>
              <a:rPr lang="en-US" altLang="ja-JP" sz="1600" b="1"/>
              <a:t>Temporary</a:t>
            </a:r>
            <a:br>
              <a:rPr lang="en-US" altLang="ja-JP" sz="1600" b="1"/>
            </a:br>
            <a:r>
              <a:rPr lang="en-US" altLang="ja-JP" sz="1600" b="1"/>
              <a:t>Irregular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179512" y="188913"/>
            <a:ext cx="8132638" cy="719137"/>
          </a:xfrm>
        </p:spPr>
        <p:txBody>
          <a:bodyPr/>
          <a:lstStyle/>
          <a:p>
            <a:pPr algn="l"/>
            <a:r>
              <a:rPr lang="en-US" altLang="ja-JP" sz="4000" b="1" dirty="0">
                <a:solidFill>
                  <a:srgbClr val="660066"/>
                </a:solidFill>
              </a:rPr>
              <a:t>Avoiding Middle Income Traps</a:t>
            </a:r>
          </a:p>
        </p:txBody>
      </p:sp>
      <p:sp>
        <p:nvSpPr>
          <p:cNvPr id="234499" name="Rectangle 3"/>
          <p:cNvSpPr>
            <a:spLocks noGrp="1" noChangeArrowheads="1"/>
          </p:cNvSpPr>
          <p:nvPr>
            <p:ph type="body" idx="1"/>
          </p:nvPr>
        </p:nvSpPr>
        <p:spPr>
          <a:xfrm>
            <a:off x="395536" y="1052736"/>
            <a:ext cx="8497887" cy="5732586"/>
          </a:xfrm>
        </p:spPr>
        <p:txBody>
          <a:bodyPr/>
          <a:lstStyle/>
          <a:p>
            <a:pPr marL="4763" indent="-4763">
              <a:lnSpc>
                <a:spcPct val="90000"/>
              </a:lnSpc>
              <a:buFontTx/>
              <a:buNone/>
            </a:pPr>
            <a:r>
              <a:rPr lang="en-US" altLang="ja-JP" sz="2400" dirty="0">
                <a:solidFill>
                  <a:srgbClr val="993300"/>
                </a:solidFill>
              </a:rPr>
              <a:t>Post WW2 Japan did not fall into a middle income trap and could attain high income by around 1970.</a:t>
            </a:r>
          </a:p>
          <a:p>
            <a:pPr marL="630238" lvl="1">
              <a:lnSpc>
                <a:spcPct val="90000"/>
              </a:lnSpc>
              <a:buFontTx/>
              <a:buChar char="-"/>
            </a:pPr>
            <a:r>
              <a:rPr lang="en-US" altLang="ja-JP" sz="2400" dirty="0"/>
              <a:t>Productivity promotion &amp; innovation were strong and institutionalized (private dynamism with policy support)</a:t>
            </a:r>
          </a:p>
          <a:p>
            <a:pPr marL="630238" lvl="1">
              <a:lnSpc>
                <a:spcPct val="90000"/>
              </a:lnSpc>
              <a:buFontTx/>
              <a:buChar char="-"/>
            </a:pPr>
            <a:r>
              <a:rPr lang="en-US" altLang="ja-JP" sz="2400" dirty="0"/>
              <a:t>Coping effectively with negative aspects of growth</a:t>
            </a:r>
          </a:p>
          <a:p>
            <a:pPr marL="630238" lvl="1">
              <a:lnSpc>
                <a:spcPct val="90000"/>
              </a:lnSpc>
              <a:buFontTx/>
              <a:buChar char="-"/>
            </a:pPr>
            <a:r>
              <a:rPr lang="en-US" altLang="ja-JP" sz="2400" dirty="0"/>
              <a:t>Managing macro stability in the process of re-integration</a:t>
            </a:r>
          </a:p>
          <a:p>
            <a:pPr marL="4763" indent="-4763">
              <a:lnSpc>
                <a:spcPct val="90000"/>
              </a:lnSpc>
              <a:buFontTx/>
              <a:buNone/>
            </a:pPr>
            <a:r>
              <a:rPr lang="en-US" altLang="ja-JP" sz="2400" dirty="0">
                <a:solidFill>
                  <a:srgbClr val="993300"/>
                </a:solidFill>
              </a:rPr>
              <a:t>East Asia today—some countries are worried about MITs</a:t>
            </a:r>
          </a:p>
          <a:p>
            <a:pPr marL="630238" lvl="1">
              <a:lnSpc>
                <a:spcPct val="90000"/>
              </a:lnSpc>
              <a:buFontTx/>
              <a:buChar char="-"/>
            </a:pPr>
            <a:r>
              <a:rPr lang="en-US" altLang="ja-JP" sz="2400" b="1" dirty="0"/>
              <a:t>China</a:t>
            </a:r>
            <a:r>
              <a:rPr lang="en-US" altLang="ja-JP" sz="2400" dirty="0"/>
              <a:t>: </a:t>
            </a:r>
            <a:r>
              <a:rPr lang="en-US" altLang="ja-JP" sz="2400" dirty="0" smtClean="0"/>
              <a:t>“New Normal” </a:t>
            </a:r>
            <a:r>
              <a:rPr lang="en-US" altLang="ja-JP" sz="2400" dirty="0"/>
              <a:t>(growth slowdown</a:t>
            </a:r>
            <a:r>
              <a:rPr lang="en-US" altLang="ja-JP" sz="2400" dirty="0" smtClean="0"/>
              <a:t>); </a:t>
            </a:r>
            <a:r>
              <a:rPr lang="en-US" altLang="ja-JP" sz="2400" dirty="0"/>
              <a:t>lack of political </a:t>
            </a:r>
            <a:r>
              <a:rPr lang="en-US" altLang="ja-JP" sz="2400" dirty="0" smtClean="0"/>
              <a:t>reform; </a:t>
            </a:r>
            <a:r>
              <a:rPr lang="en-US" altLang="ja-JP" sz="2400" dirty="0"/>
              <a:t>social </a:t>
            </a:r>
            <a:r>
              <a:rPr lang="en-US" altLang="ja-JP" sz="2400" dirty="0" smtClean="0"/>
              <a:t>policies needed </a:t>
            </a:r>
            <a:r>
              <a:rPr lang="en-US" altLang="ja-JP" sz="2400" dirty="0"/>
              <a:t>to cope with growth evils (income gaps, corruption, pollution, property bubbles…)</a:t>
            </a:r>
          </a:p>
          <a:p>
            <a:pPr marL="630238" lvl="1">
              <a:lnSpc>
                <a:spcPct val="90000"/>
              </a:lnSpc>
              <a:buFontTx/>
              <a:buChar char="-"/>
            </a:pPr>
            <a:r>
              <a:rPr lang="en-US" altLang="ja-JP" sz="2400" b="1" dirty="0"/>
              <a:t>Malaysia</a:t>
            </a:r>
            <a:r>
              <a:rPr lang="en-US" altLang="ja-JP" sz="2400" dirty="0"/>
              <a:t>: achieved upper middle income with reasonably good policy, but indigenous entrepreneurship remains </a:t>
            </a:r>
            <a:r>
              <a:rPr lang="en-US" altLang="ja-JP" sz="2400" dirty="0" smtClean="0"/>
              <a:t>weak</a:t>
            </a:r>
          </a:p>
          <a:p>
            <a:pPr marL="630238" lvl="1">
              <a:lnSpc>
                <a:spcPct val="90000"/>
              </a:lnSpc>
              <a:buFontTx/>
              <a:buChar char="-"/>
            </a:pPr>
            <a:r>
              <a:rPr lang="en-US" altLang="ja-JP" sz="2400" b="1" dirty="0" smtClean="0"/>
              <a:t>Thailand:</a:t>
            </a:r>
            <a:r>
              <a:rPr lang="ja-JP" altLang="en-US" sz="2400" b="1" dirty="0"/>
              <a:t> </a:t>
            </a:r>
            <a:r>
              <a:rPr lang="en-US" altLang="ja-JP" sz="2400" dirty="0" smtClean="0"/>
              <a:t>achieved</a:t>
            </a:r>
            <a:r>
              <a:rPr lang="ja-JP" altLang="en-US" sz="2400" dirty="0"/>
              <a:t> </a:t>
            </a:r>
            <a:r>
              <a:rPr lang="en-US" altLang="ja-JP" sz="2400" dirty="0" smtClean="0"/>
              <a:t>upper</a:t>
            </a:r>
            <a:r>
              <a:rPr lang="ja-JP" altLang="en-US" sz="2400" dirty="0"/>
              <a:t> </a:t>
            </a:r>
            <a:r>
              <a:rPr lang="en-US" altLang="ja-JP" sz="2400" dirty="0" smtClean="0"/>
              <a:t>middle</a:t>
            </a:r>
            <a:r>
              <a:rPr lang="ja-JP" altLang="en-US" sz="2400" dirty="0"/>
              <a:t> </a:t>
            </a:r>
            <a:r>
              <a:rPr lang="en-US" altLang="ja-JP" sz="2400" dirty="0" smtClean="0"/>
              <a:t>income</a:t>
            </a:r>
            <a:r>
              <a:rPr lang="ja-JP" altLang="en-US" sz="2400" dirty="0"/>
              <a:t> </a:t>
            </a:r>
            <a:r>
              <a:rPr lang="en-US" altLang="ja-JP" sz="2400" dirty="0" smtClean="0"/>
              <a:t>but</a:t>
            </a:r>
            <a:r>
              <a:rPr lang="ja-JP" altLang="en-US" sz="2400" dirty="0"/>
              <a:t> </a:t>
            </a:r>
            <a:r>
              <a:rPr lang="en-US" altLang="ja-JP" sz="2400" dirty="0" smtClean="0"/>
              <a:t>need</a:t>
            </a:r>
            <a:r>
              <a:rPr lang="ja-JP" altLang="en-US" sz="2400" dirty="0"/>
              <a:t> </a:t>
            </a:r>
            <a:r>
              <a:rPr lang="en-US" altLang="ja-JP" sz="2400" dirty="0" smtClean="0"/>
              <a:t>innovatio</a:t>
            </a:r>
            <a:r>
              <a:rPr lang="en-US" altLang="ja-JP" sz="2400" dirty="0"/>
              <a:t>n</a:t>
            </a:r>
            <a:endParaRPr lang="en-US" altLang="ja-JP" sz="2400" dirty="0"/>
          </a:p>
          <a:p>
            <a:pPr marL="630238" lvl="1">
              <a:lnSpc>
                <a:spcPct val="90000"/>
              </a:lnSpc>
              <a:buFontTx/>
              <a:buChar char="-"/>
            </a:pPr>
            <a:r>
              <a:rPr lang="en-US" altLang="ja-JP" sz="2400" b="1" dirty="0"/>
              <a:t>Vietnam</a:t>
            </a:r>
            <a:r>
              <a:rPr lang="en-US" altLang="ja-JP" sz="2400" dirty="0"/>
              <a:t>: </a:t>
            </a:r>
            <a:r>
              <a:rPr lang="en-US" altLang="ja-JP" sz="2400" dirty="0" smtClean="0"/>
              <a:t>achieved lower </a:t>
            </a:r>
            <a:r>
              <a:rPr lang="en-US" altLang="ja-JP" sz="2400" dirty="0"/>
              <a:t>middle income, but </a:t>
            </a:r>
            <a:r>
              <a:rPr lang="en-US" altLang="ja-JP" sz="2400" dirty="0" smtClean="0"/>
              <a:t>policy and private </a:t>
            </a:r>
            <a:r>
              <a:rPr lang="en-US" altLang="ja-JP" sz="2400" dirty="0"/>
              <a:t>dynamism remain weak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79388" y="115888"/>
            <a:ext cx="8713787" cy="658812"/>
          </a:xfrm>
        </p:spPr>
        <p:txBody>
          <a:bodyPr/>
          <a:lstStyle/>
          <a:p>
            <a:r>
              <a:rPr lang="en-US" altLang="ja-JP" sz="3600" b="1">
                <a:solidFill>
                  <a:srgbClr val="990000"/>
                </a:solidFill>
              </a:rPr>
              <a:t>Japanese SMEs and “Dual Structure”</a:t>
            </a:r>
          </a:p>
        </p:txBody>
      </p:sp>
      <p:sp>
        <p:nvSpPr>
          <p:cNvPr id="179203" name="Rectangle 3"/>
          <p:cNvSpPr>
            <a:spLocks noGrp="1" noChangeArrowheads="1"/>
          </p:cNvSpPr>
          <p:nvPr>
            <p:ph type="body" idx="1"/>
          </p:nvPr>
        </p:nvSpPr>
        <p:spPr>
          <a:xfrm>
            <a:off x="395288" y="4149725"/>
            <a:ext cx="8424862" cy="2663825"/>
          </a:xfrm>
        </p:spPr>
        <p:txBody>
          <a:bodyPr/>
          <a:lstStyle/>
          <a:p>
            <a:pPr>
              <a:lnSpc>
                <a:spcPct val="90000"/>
              </a:lnSpc>
            </a:pPr>
            <a:r>
              <a:rPr lang="en-US" altLang="ja-JP" sz="2400"/>
              <a:t>SMEs’ problems—low productivity, low wage, job insecurity  </a:t>
            </a:r>
            <a:r>
              <a:rPr lang="en-US" altLang="ja-JP" sz="2400">
                <a:solidFill>
                  <a:srgbClr val="990000"/>
                </a:solidFill>
                <a:sym typeface="Wingdings" panose="05000000000000000000" pitchFamily="2" charset="2"/>
              </a:rPr>
              <a:t></a:t>
            </a:r>
            <a:r>
              <a:rPr lang="en-US" altLang="ja-JP" sz="2400">
                <a:sym typeface="Wingdings" panose="05000000000000000000" pitchFamily="2" charset="2"/>
              </a:rPr>
              <a:t> SME Policy for protecting weak SMEs &amp; their workers</a:t>
            </a:r>
            <a:endParaRPr lang="en-US" altLang="ja-JP" sz="2400"/>
          </a:p>
          <a:p>
            <a:pPr>
              <a:lnSpc>
                <a:spcPct val="90000"/>
              </a:lnSpc>
            </a:pPr>
            <a:r>
              <a:rPr lang="en-US" altLang="ja-JP" sz="2400"/>
              <a:t>As the labor market tightened around 1960, the wage gap began to narrow. Government also subsidized farmers.</a:t>
            </a:r>
          </a:p>
          <a:p>
            <a:pPr>
              <a:lnSpc>
                <a:spcPct val="90000"/>
              </a:lnSpc>
            </a:pPr>
            <a:r>
              <a:rPr lang="en-US" altLang="ja-JP" sz="2400"/>
              <a:t>Today, high-tech SMEs are considered as the source of Japanese competitiveness (but not all of them). Policy focus shifted to creation of champion SMEs.</a:t>
            </a:r>
          </a:p>
        </p:txBody>
      </p:sp>
      <p:sp>
        <p:nvSpPr>
          <p:cNvPr id="179204" name="Rectangle 4"/>
          <p:cNvSpPr>
            <a:spLocks noChangeArrowheads="1"/>
          </p:cNvSpPr>
          <p:nvPr/>
        </p:nvSpPr>
        <p:spPr bwMode="auto">
          <a:xfrm>
            <a:off x="323850" y="2781300"/>
            <a:ext cx="1800225" cy="647700"/>
          </a:xfrm>
          <a:prstGeom prst="rect">
            <a:avLst/>
          </a:prstGeom>
          <a:solidFill>
            <a:srgbClr val="CCFF99"/>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b="1"/>
              <a:t>Agriculture</a:t>
            </a:r>
          </a:p>
        </p:txBody>
      </p:sp>
      <p:sp>
        <p:nvSpPr>
          <p:cNvPr id="179206" name="Rectangle 6"/>
          <p:cNvSpPr>
            <a:spLocks noChangeArrowheads="1"/>
          </p:cNvSpPr>
          <p:nvPr/>
        </p:nvSpPr>
        <p:spPr bwMode="auto">
          <a:xfrm>
            <a:off x="3276600" y="1125538"/>
            <a:ext cx="2303463" cy="647700"/>
          </a:xfrm>
          <a:prstGeom prst="rect">
            <a:avLst/>
          </a:prstGeom>
          <a:solidFill>
            <a:srgbClr val="FF99CC"/>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b="1"/>
              <a:t>Large firms</a:t>
            </a:r>
          </a:p>
        </p:txBody>
      </p:sp>
      <p:sp>
        <p:nvSpPr>
          <p:cNvPr id="179207" name="Rectangle 7"/>
          <p:cNvSpPr>
            <a:spLocks noChangeArrowheads="1"/>
          </p:cNvSpPr>
          <p:nvPr/>
        </p:nvSpPr>
        <p:spPr bwMode="auto">
          <a:xfrm>
            <a:off x="2987675" y="2781300"/>
            <a:ext cx="431800" cy="647700"/>
          </a:xfrm>
          <a:prstGeom prst="rect">
            <a:avLst/>
          </a:prstGeom>
          <a:solidFill>
            <a:srgbClr val="FFFF99"/>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9209" name="Rectangle 9"/>
          <p:cNvSpPr>
            <a:spLocks noChangeArrowheads="1"/>
          </p:cNvSpPr>
          <p:nvPr/>
        </p:nvSpPr>
        <p:spPr bwMode="auto">
          <a:xfrm>
            <a:off x="3563938" y="2781300"/>
            <a:ext cx="431800" cy="647700"/>
          </a:xfrm>
          <a:prstGeom prst="rect">
            <a:avLst/>
          </a:prstGeom>
          <a:solidFill>
            <a:srgbClr val="FFFF99"/>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9210" name="Rectangle 10"/>
          <p:cNvSpPr>
            <a:spLocks noChangeArrowheads="1"/>
          </p:cNvSpPr>
          <p:nvPr/>
        </p:nvSpPr>
        <p:spPr bwMode="auto">
          <a:xfrm>
            <a:off x="4140200" y="2781300"/>
            <a:ext cx="431800" cy="647700"/>
          </a:xfrm>
          <a:prstGeom prst="rect">
            <a:avLst/>
          </a:prstGeom>
          <a:solidFill>
            <a:srgbClr val="FFFF99"/>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9211" name="Rectangle 11"/>
          <p:cNvSpPr>
            <a:spLocks noChangeArrowheads="1"/>
          </p:cNvSpPr>
          <p:nvPr/>
        </p:nvSpPr>
        <p:spPr bwMode="auto">
          <a:xfrm>
            <a:off x="4716463" y="2781300"/>
            <a:ext cx="431800" cy="647700"/>
          </a:xfrm>
          <a:prstGeom prst="rect">
            <a:avLst/>
          </a:prstGeom>
          <a:solidFill>
            <a:srgbClr val="FFFF99"/>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9212" name="Rectangle 12"/>
          <p:cNvSpPr>
            <a:spLocks noChangeArrowheads="1"/>
          </p:cNvSpPr>
          <p:nvPr/>
        </p:nvSpPr>
        <p:spPr bwMode="auto">
          <a:xfrm>
            <a:off x="5292725" y="2781300"/>
            <a:ext cx="431800" cy="647700"/>
          </a:xfrm>
          <a:prstGeom prst="rect">
            <a:avLst/>
          </a:prstGeom>
          <a:solidFill>
            <a:srgbClr val="FFFF99"/>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9213" name="Line 13"/>
          <p:cNvSpPr>
            <a:spLocks noChangeShapeType="1"/>
          </p:cNvSpPr>
          <p:nvPr/>
        </p:nvSpPr>
        <p:spPr bwMode="auto">
          <a:xfrm>
            <a:off x="2124075" y="2997200"/>
            <a:ext cx="792163" cy="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9214" name="Rectangle 14"/>
          <p:cNvSpPr>
            <a:spLocks noChangeArrowheads="1"/>
          </p:cNvSpPr>
          <p:nvPr/>
        </p:nvSpPr>
        <p:spPr bwMode="auto">
          <a:xfrm>
            <a:off x="2627313" y="2565400"/>
            <a:ext cx="3457575" cy="1008063"/>
          </a:xfrm>
          <a:prstGeom prst="rect">
            <a:avLst/>
          </a:prstGeom>
          <a:noFill/>
          <a:ln w="317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9216" name="Text Box 16"/>
          <p:cNvSpPr txBox="1">
            <a:spLocks noChangeArrowheads="1"/>
          </p:cNvSpPr>
          <p:nvPr/>
        </p:nvSpPr>
        <p:spPr bwMode="auto">
          <a:xfrm>
            <a:off x="5651500" y="1052513"/>
            <a:ext cx="2879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2000" b="1"/>
              <a:t>High &amp; stable salary</a:t>
            </a:r>
            <a:br>
              <a:rPr lang="en-US" altLang="ja-JP" sz="2000" b="1"/>
            </a:br>
            <a:r>
              <a:rPr lang="en-US" altLang="ja-JP" sz="2000" b="1"/>
              <a:t>Life-time employment</a:t>
            </a:r>
          </a:p>
        </p:txBody>
      </p:sp>
      <p:sp>
        <p:nvSpPr>
          <p:cNvPr id="179217" name="Text Box 17"/>
          <p:cNvSpPr txBox="1">
            <a:spLocks noChangeArrowheads="1"/>
          </p:cNvSpPr>
          <p:nvPr/>
        </p:nvSpPr>
        <p:spPr bwMode="auto">
          <a:xfrm>
            <a:off x="6084888" y="2565400"/>
            <a:ext cx="2879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2000" b="1"/>
              <a:t>Low wage</a:t>
            </a:r>
            <a:br>
              <a:rPr lang="en-US" altLang="ja-JP" sz="2000" b="1"/>
            </a:br>
            <a:r>
              <a:rPr lang="en-US" altLang="ja-JP" sz="2000" b="1"/>
              <a:t>Job insecurity</a:t>
            </a:r>
            <a:br>
              <a:rPr lang="en-US" altLang="ja-JP" sz="2000" b="1"/>
            </a:br>
            <a:r>
              <a:rPr lang="en-US" altLang="ja-JP" sz="2000" b="1"/>
              <a:t>Exploited by large firms</a:t>
            </a:r>
          </a:p>
        </p:txBody>
      </p:sp>
      <p:sp>
        <p:nvSpPr>
          <p:cNvPr id="179218" name="Text Box 18"/>
          <p:cNvSpPr txBox="1">
            <a:spLocks noChangeArrowheads="1"/>
          </p:cNvSpPr>
          <p:nvPr/>
        </p:nvSpPr>
        <p:spPr bwMode="auto">
          <a:xfrm>
            <a:off x="1403350" y="242093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1800" b="1">
                <a:solidFill>
                  <a:srgbClr val="008000"/>
                </a:solidFill>
              </a:rPr>
              <a:t>Migration</a:t>
            </a:r>
          </a:p>
        </p:txBody>
      </p:sp>
      <p:sp>
        <p:nvSpPr>
          <p:cNvPr id="179219" name="Text Box 19"/>
          <p:cNvSpPr txBox="1">
            <a:spLocks noChangeArrowheads="1"/>
          </p:cNvSpPr>
          <p:nvPr/>
        </p:nvSpPr>
        <p:spPr bwMode="auto">
          <a:xfrm>
            <a:off x="4500563" y="2054225"/>
            <a:ext cx="3744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800" b="1">
                <a:solidFill>
                  <a:srgbClr val="990000"/>
                </a:solidFill>
              </a:rPr>
              <a:t>Parent-subsidiary relation</a:t>
            </a:r>
          </a:p>
        </p:txBody>
      </p:sp>
      <p:sp>
        <p:nvSpPr>
          <p:cNvPr id="179220" name="Text Box 20"/>
          <p:cNvSpPr txBox="1">
            <a:spLocks noChangeArrowheads="1"/>
          </p:cNvSpPr>
          <p:nvPr/>
        </p:nvSpPr>
        <p:spPr bwMode="auto">
          <a:xfrm>
            <a:off x="2843213" y="3536950"/>
            <a:ext cx="295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2000" b="1"/>
              <a:t>Manufacturing SMEs</a:t>
            </a:r>
          </a:p>
        </p:txBody>
      </p:sp>
      <p:sp>
        <p:nvSpPr>
          <p:cNvPr id="179221" name="Line 21"/>
          <p:cNvSpPr>
            <a:spLocks noChangeShapeType="1"/>
          </p:cNvSpPr>
          <p:nvPr/>
        </p:nvSpPr>
        <p:spPr bwMode="auto">
          <a:xfrm>
            <a:off x="468313" y="1989138"/>
            <a:ext cx="8064500" cy="0"/>
          </a:xfrm>
          <a:prstGeom prst="line">
            <a:avLst/>
          </a:prstGeom>
          <a:noFill/>
          <a:ln w="31750">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9215" name="Line 15"/>
          <p:cNvSpPr>
            <a:spLocks noChangeShapeType="1"/>
          </p:cNvSpPr>
          <p:nvPr/>
        </p:nvSpPr>
        <p:spPr bwMode="auto">
          <a:xfrm>
            <a:off x="4356100" y="1773238"/>
            <a:ext cx="0" cy="792162"/>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0" y="0"/>
            <a:ext cx="8172450" cy="765175"/>
          </a:xfrm>
        </p:spPr>
        <p:txBody>
          <a:bodyPr/>
          <a:lstStyle/>
          <a:p>
            <a:r>
              <a:rPr lang="en-US" altLang="ja-JP" sz="3600" b="1">
                <a:solidFill>
                  <a:srgbClr val="333399"/>
                </a:solidFill>
              </a:rPr>
              <a:t>Consumption Boom—Cause or Effect?</a:t>
            </a:r>
          </a:p>
        </p:txBody>
      </p:sp>
      <p:pic>
        <p:nvPicPr>
          <p:cNvPr id="180228" name="Picture 4"/>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2700338" y="2378075"/>
            <a:ext cx="6443662"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229" name="Text Box 5"/>
          <p:cNvSpPr txBox="1">
            <a:spLocks noChangeArrowheads="1"/>
          </p:cNvSpPr>
          <p:nvPr/>
        </p:nvSpPr>
        <p:spPr bwMode="auto">
          <a:xfrm>
            <a:off x="6948488" y="0"/>
            <a:ext cx="2195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spcBef>
                <a:spcPct val="50000"/>
              </a:spcBef>
            </a:pPr>
            <a:r>
              <a:rPr lang="en-US" altLang="ja-JP" b="1">
                <a:solidFill>
                  <a:srgbClr val="006600"/>
                </a:solidFill>
                <a:latin typeface="Arial" panose="020B0604020202020204" pitchFamily="34" charset="0"/>
              </a:rPr>
              <a:t>P.185</a:t>
            </a:r>
          </a:p>
        </p:txBody>
      </p:sp>
      <p:pic>
        <p:nvPicPr>
          <p:cNvPr id="180230" name="Picture 6" descr="2005062239957b56"/>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71475" y="981075"/>
            <a:ext cx="904875" cy="1384300"/>
          </a:xfrm>
          <a:prstGeom prst="rect">
            <a:avLst/>
          </a:prstGeom>
          <a:noFill/>
          <a:extLst>
            <a:ext uri="{909E8E84-426E-40DD-AFC4-6F175D3DCCD1}">
              <a14:hiddenFill xmlns:a14="http://schemas.microsoft.com/office/drawing/2010/main">
                <a:solidFill>
                  <a:srgbClr val="FFFFFF"/>
                </a:solidFill>
              </a14:hiddenFill>
            </a:ext>
          </a:extLst>
        </p:spPr>
      </p:pic>
      <p:pic>
        <p:nvPicPr>
          <p:cNvPr id="180231" name="Picture 7" descr="rt45"/>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476375" y="1052513"/>
            <a:ext cx="1079500" cy="949325"/>
          </a:xfrm>
          <a:prstGeom prst="rect">
            <a:avLst/>
          </a:prstGeom>
          <a:noFill/>
          <a:extLst>
            <a:ext uri="{909E8E84-426E-40DD-AFC4-6F175D3DCCD1}">
              <a14:hiddenFill xmlns:a14="http://schemas.microsoft.com/office/drawing/2010/main">
                <a:solidFill>
                  <a:srgbClr val="FFFFFF"/>
                </a:solidFill>
              </a14:hiddenFill>
            </a:ext>
          </a:extLst>
        </p:spPr>
      </p:pic>
      <p:pic>
        <p:nvPicPr>
          <p:cNvPr id="180232" name="Picture 8" descr="senntakki3"/>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700338" y="981075"/>
            <a:ext cx="9525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80233" name="Oval 9"/>
          <p:cNvSpPr>
            <a:spLocks noChangeArrowheads="1"/>
          </p:cNvSpPr>
          <p:nvPr/>
        </p:nvSpPr>
        <p:spPr bwMode="auto">
          <a:xfrm rot="-1520571">
            <a:off x="3368675" y="2759075"/>
            <a:ext cx="1511300" cy="3024188"/>
          </a:xfrm>
          <a:prstGeom prst="ellipse">
            <a:avLst/>
          </a:prstGeom>
          <a:noFill/>
          <a:ln w="31750">
            <a:solidFill>
              <a:srgbClr val="99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80234" name="Line 10"/>
          <p:cNvSpPr>
            <a:spLocks noChangeShapeType="1"/>
          </p:cNvSpPr>
          <p:nvPr/>
        </p:nvSpPr>
        <p:spPr bwMode="auto">
          <a:xfrm flipH="1" flipV="1">
            <a:off x="2195513" y="2565400"/>
            <a:ext cx="1008062" cy="719138"/>
          </a:xfrm>
          <a:prstGeom prst="line">
            <a:avLst/>
          </a:prstGeom>
          <a:noFill/>
          <a:ln w="57150">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80235" name="Oval 11"/>
          <p:cNvSpPr>
            <a:spLocks noChangeArrowheads="1"/>
          </p:cNvSpPr>
          <p:nvPr/>
        </p:nvSpPr>
        <p:spPr bwMode="auto">
          <a:xfrm rot="1464271">
            <a:off x="5262563" y="3276600"/>
            <a:ext cx="3240087" cy="1584325"/>
          </a:xfrm>
          <a:prstGeom prst="ellipse">
            <a:avLst/>
          </a:prstGeom>
          <a:noFill/>
          <a:ln w="31750">
            <a:solidFill>
              <a:srgbClr val="FF99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80236" name="Text Box 12"/>
          <p:cNvSpPr txBox="1">
            <a:spLocks noChangeArrowheads="1"/>
          </p:cNvSpPr>
          <p:nvPr/>
        </p:nvSpPr>
        <p:spPr bwMode="auto">
          <a:xfrm>
            <a:off x="250825" y="2565400"/>
            <a:ext cx="20875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800"/>
              <a:t>Three Divine Devices (late 1950s)</a:t>
            </a:r>
          </a:p>
        </p:txBody>
      </p:sp>
      <p:pic>
        <p:nvPicPr>
          <p:cNvPr id="180238" name="Picture 14" descr="IMG3_7_2"/>
          <p:cNvPicPr>
            <a:picLocks noChangeAspect="1" noChangeArrowheads="1"/>
          </p:cNvPicPr>
          <p:nvPr/>
        </p:nvPicPr>
        <p:blipFill>
          <a:blip r:embed="rId6">
            <a:lum bright="-6000" contrast="24000"/>
            <a:extLst>
              <a:ext uri="{28A0092B-C50C-407E-A947-70E740481C1C}">
                <a14:useLocalDpi xmlns:a14="http://schemas.microsoft.com/office/drawing/2010/main" val="0"/>
              </a:ext>
            </a:extLst>
          </a:blip>
          <a:srcRect/>
          <a:stretch>
            <a:fillRect/>
          </a:stretch>
        </p:blipFill>
        <p:spPr bwMode="auto">
          <a:xfrm>
            <a:off x="5795963" y="692150"/>
            <a:ext cx="3073400" cy="1782763"/>
          </a:xfrm>
          <a:prstGeom prst="rect">
            <a:avLst/>
          </a:prstGeom>
          <a:noFill/>
          <a:extLst>
            <a:ext uri="{909E8E84-426E-40DD-AFC4-6F175D3DCCD1}">
              <a14:hiddenFill xmlns:a14="http://schemas.microsoft.com/office/drawing/2010/main">
                <a:solidFill>
                  <a:srgbClr val="FFFFFF"/>
                </a:solidFill>
              </a14:hiddenFill>
            </a:ext>
          </a:extLst>
        </p:spPr>
      </p:pic>
      <p:sp>
        <p:nvSpPr>
          <p:cNvPr id="180239" name="Line 15"/>
          <p:cNvSpPr>
            <a:spLocks noChangeShapeType="1"/>
          </p:cNvSpPr>
          <p:nvPr/>
        </p:nvSpPr>
        <p:spPr bwMode="auto">
          <a:xfrm flipV="1">
            <a:off x="6732588" y="2492375"/>
            <a:ext cx="144462" cy="720725"/>
          </a:xfrm>
          <a:prstGeom prst="line">
            <a:avLst/>
          </a:prstGeom>
          <a:noFill/>
          <a:ln w="5715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80240" name="Text Box 16"/>
          <p:cNvSpPr txBox="1">
            <a:spLocks noChangeArrowheads="1"/>
          </p:cNvSpPr>
          <p:nvPr/>
        </p:nvSpPr>
        <p:spPr bwMode="auto">
          <a:xfrm>
            <a:off x="4643438" y="1844675"/>
            <a:ext cx="1368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800"/>
              <a:t>Three C’s</a:t>
            </a:r>
            <a:br>
              <a:rPr lang="en-US" altLang="ja-JP" sz="1800"/>
            </a:br>
            <a:r>
              <a:rPr lang="en-US" altLang="ja-JP" sz="1800"/>
              <a:t>(1960s)</a:t>
            </a:r>
          </a:p>
        </p:txBody>
      </p:sp>
      <p:sp>
        <p:nvSpPr>
          <p:cNvPr id="180241" name="Text Box 17"/>
          <p:cNvSpPr txBox="1">
            <a:spLocks noChangeArrowheads="1"/>
          </p:cNvSpPr>
          <p:nvPr/>
        </p:nvSpPr>
        <p:spPr bwMode="auto">
          <a:xfrm>
            <a:off x="323850" y="4797425"/>
            <a:ext cx="26638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b="1"/>
              <a:t>Household Ownership Ratios of Consumer Durables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395288" y="0"/>
            <a:ext cx="7772400" cy="765175"/>
          </a:xfrm>
        </p:spPr>
        <p:txBody>
          <a:bodyPr/>
          <a:lstStyle/>
          <a:p>
            <a:r>
              <a:rPr lang="en-US" altLang="ja-JP" sz="3600" b="1">
                <a:solidFill>
                  <a:srgbClr val="800000"/>
                </a:solidFill>
              </a:rPr>
              <a:t>Four Major Pollution Lawsuits</a:t>
            </a:r>
          </a:p>
        </p:txBody>
      </p:sp>
      <p:graphicFrame>
        <p:nvGraphicFramePr>
          <p:cNvPr id="185424" name="Group 80"/>
          <p:cNvGraphicFramePr>
            <a:graphicFrameLocks noGrp="1"/>
          </p:cNvGraphicFramePr>
          <p:nvPr>
            <p:ph idx="1"/>
          </p:nvPr>
        </p:nvGraphicFramePr>
        <p:xfrm>
          <a:off x="179388" y="692150"/>
          <a:ext cx="8856662" cy="3776095"/>
        </p:xfrm>
        <a:graphic>
          <a:graphicData uri="http://schemas.openxmlformats.org/drawingml/2006/table">
            <a:tbl>
              <a:tblPr/>
              <a:tblGrid>
                <a:gridCol w="4243387"/>
                <a:gridCol w="2676525"/>
                <a:gridCol w="1936750"/>
              </a:tblGrid>
              <a:tr h="288925">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Case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Accused</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Ruling</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rgbClr val="800000"/>
                          </a:solidFill>
                          <a:effectLst/>
                          <a:latin typeface="Times New Roman" panose="02020603050405020304" pitchFamily="18" charset="0"/>
                          <a:ea typeface="ＭＳ Ｐゴシック" panose="020B0600070205080204" pitchFamily="50" charset="-128"/>
                        </a:rPr>
                        <a:t>Minamata Disease</a:t>
                      </a:r>
                      <a:br>
                        <a:rPr kumimoji="1" lang="en-US" altLang="ja-JP" sz="2400" b="1" i="0" u="none" strike="noStrike" cap="none" normalizeH="0" baseline="0" smtClean="0">
                          <a:ln>
                            <a:noFill/>
                          </a:ln>
                          <a:solidFill>
                            <a:srgbClr val="800000"/>
                          </a:solidFill>
                          <a:effectLst/>
                          <a:latin typeface="Times New Roman" panose="02020603050405020304" pitchFamily="18" charset="0"/>
                          <a:ea typeface="ＭＳ Ｐゴシック" panose="020B0600070205080204" pitchFamily="50" charset="-128"/>
                        </a:rPr>
                      </a:br>
                      <a:r>
                        <a: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(organic mercury in sea water)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Chisso Corp.</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Plaintiff wins in 1973</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rgbClr val="800000"/>
                          </a:solidFill>
                          <a:effectLst/>
                          <a:latin typeface="Times New Roman" panose="02020603050405020304" pitchFamily="18" charset="0"/>
                          <a:ea typeface="ＭＳ Ｐゴシック" panose="020B0600070205080204" pitchFamily="50" charset="-128"/>
                        </a:rPr>
                        <a:t>Itai-itai Disease</a:t>
                      </a:r>
                      <a:r>
                        <a:rPr kumimoji="1" lang="en-US" altLang="ja-JP"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
                      </a:r>
                      <a:br>
                        <a:rPr kumimoji="1" lang="en-US" altLang="ja-JP"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br>
                      <a:r>
                        <a: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(cadmium in river water)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Mitsui Kinzoku</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Plaintiff wins in 1972</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rgbClr val="800000"/>
                          </a:solidFill>
                          <a:effectLst/>
                          <a:latin typeface="Times New Roman" panose="02020603050405020304" pitchFamily="18" charset="0"/>
                          <a:ea typeface="ＭＳ Ｐゴシック" panose="020B0600070205080204" pitchFamily="50" charset="-128"/>
                        </a:rPr>
                        <a:t>Niigata Minamata Disease</a:t>
                      </a:r>
                      <a:r>
                        <a: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 (organic mercury in river water)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Showa Denko</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Plaintiff wins in 1971</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1375">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rgbClr val="800000"/>
                          </a:solidFill>
                          <a:effectLst/>
                          <a:latin typeface="Times New Roman" panose="02020603050405020304" pitchFamily="18" charset="0"/>
                          <a:ea typeface="ＭＳ Ｐゴシック" panose="020B0600070205080204" pitchFamily="50" charset="-128"/>
                        </a:rPr>
                        <a:t>Yokkaichi Asthma</a:t>
                      </a:r>
                      <a:br>
                        <a:rPr kumimoji="1" lang="en-US" altLang="ja-JP" sz="2400" b="1" i="0" u="none" strike="noStrike" cap="none" normalizeH="0" baseline="0" smtClean="0">
                          <a:ln>
                            <a:noFill/>
                          </a:ln>
                          <a:solidFill>
                            <a:srgbClr val="800000"/>
                          </a:solidFill>
                          <a:effectLst/>
                          <a:latin typeface="Times New Roman" panose="02020603050405020304" pitchFamily="18" charset="0"/>
                          <a:ea typeface="ＭＳ Ｐゴシック" panose="020B0600070205080204" pitchFamily="50" charset="-128"/>
                        </a:rPr>
                      </a:br>
                      <a:r>
                        <a: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(air pollution by petrochemicals)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Mitsubishi Petrochemicals etc</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Plaintiff wins in 1972</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408" name="Text Box 64"/>
          <p:cNvSpPr txBox="1">
            <a:spLocks noChangeArrowheads="1"/>
          </p:cNvSpPr>
          <p:nvPr/>
        </p:nvSpPr>
        <p:spPr bwMode="auto">
          <a:xfrm>
            <a:off x="6948488" y="0"/>
            <a:ext cx="2195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spcBef>
                <a:spcPct val="50000"/>
              </a:spcBef>
            </a:pPr>
            <a:r>
              <a:rPr lang="en-US" altLang="ja-JP" b="1">
                <a:solidFill>
                  <a:srgbClr val="006600"/>
                </a:solidFill>
                <a:latin typeface="Arial" panose="020B0604020202020204" pitchFamily="34" charset="0"/>
              </a:rPr>
              <a:t>P.177</a:t>
            </a:r>
          </a:p>
        </p:txBody>
      </p:sp>
      <p:pic>
        <p:nvPicPr>
          <p:cNvPr id="185418" name="Picture 74" descr="minam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581525"/>
            <a:ext cx="2808288" cy="1881188"/>
          </a:xfrm>
          <a:prstGeom prst="rect">
            <a:avLst/>
          </a:prstGeom>
          <a:noFill/>
          <a:extLst>
            <a:ext uri="{909E8E84-426E-40DD-AFC4-6F175D3DCCD1}">
              <a14:hiddenFill xmlns:a14="http://schemas.microsoft.com/office/drawing/2010/main">
                <a:solidFill>
                  <a:srgbClr val="FFFFFF"/>
                </a:solidFill>
              </a14:hiddenFill>
            </a:ext>
          </a:extLst>
        </p:spPr>
      </p:pic>
      <p:pic>
        <p:nvPicPr>
          <p:cNvPr id="185419" name="Picture 75" descr="yokkaichi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075" y="4724400"/>
            <a:ext cx="27622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85420" name="Picture 76" descr="yokkaichi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800" y="4724400"/>
            <a:ext cx="2762250" cy="1809750"/>
          </a:xfrm>
          <a:prstGeom prst="rect">
            <a:avLst/>
          </a:prstGeom>
          <a:noFill/>
          <a:extLst>
            <a:ext uri="{909E8E84-426E-40DD-AFC4-6F175D3DCCD1}">
              <a14:hiddenFill xmlns:a14="http://schemas.microsoft.com/office/drawing/2010/main">
                <a:solidFill>
                  <a:srgbClr val="FFFFFF"/>
                </a:solidFill>
              </a14:hiddenFill>
            </a:ext>
          </a:extLst>
        </p:spPr>
      </p:pic>
      <p:sp>
        <p:nvSpPr>
          <p:cNvPr id="185421" name="Text Box 77"/>
          <p:cNvSpPr txBox="1">
            <a:spLocks noChangeArrowheads="1"/>
          </p:cNvSpPr>
          <p:nvPr/>
        </p:nvSpPr>
        <p:spPr bwMode="auto">
          <a:xfrm>
            <a:off x="3636963" y="6524625"/>
            <a:ext cx="2303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1400" b="1"/>
              <a:t>Yokkaichi 1961</a:t>
            </a:r>
          </a:p>
        </p:txBody>
      </p:sp>
      <p:sp>
        <p:nvSpPr>
          <p:cNvPr id="185422" name="Text Box 78"/>
          <p:cNvSpPr txBox="1">
            <a:spLocks noChangeArrowheads="1"/>
          </p:cNvSpPr>
          <p:nvPr/>
        </p:nvSpPr>
        <p:spPr bwMode="auto">
          <a:xfrm>
            <a:off x="6516688" y="6524625"/>
            <a:ext cx="2303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1400" b="1"/>
              <a:t>Yokkaichi today</a:t>
            </a:r>
          </a:p>
        </p:txBody>
      </p:sp>
      <p:sp>
        <p:nvSpPr>
          <p:cNvPr id="185423" name="Text Box 79"/>
          <p:cNvSpPr txBox="1">
            <a:spLocks noChangeArrowheads="1"/>
          </p:cNvSpPr>
          <p:nvPr/>
        </p:nvSpPr>
        <p:spPr bwMode="auto">
          <a:xfrm>
            <a:off x="250825" y="6381750"/>
            <a:ext cx="23034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1400" b="1"/>
              <a:t>Award winning photo of Minamata Disease victim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539750" y="144463"/>
            <a:ext cx="7772400" cy="836612"/>
          </a:xfrm>
        </p:spPr>
        <p:txBody>
          <a:bodyPr/>
          <a:lstStyle/>
          <a:p>
            <a:r>
              <a:rPr lang="en-US" altLang="ja-JP" sz="4000" b="1">
                <a:solidFill>
                  <a:srgbClr val="660066"/>
                </a:solidFill>
              </a:rPr>
              <a:t>Environmental Policy Shift</a:t>
            </a:r>
          </a:p>
        </p:txBody>
      </p:sp>
      <p:sp>
        <p:nvSpPr>
          <p:cNvPr id="220163" name="Rectangle 3"/>
          <p:cNvSpPr>
            <a:spLocks noGrp="1" noChangeArrowheads="1"/>
          </p:cNvSpPr>
          <p:nvPr>
            <p:ph type="body" idx="1"/>
          </p:nvPr>
        </p:nvSpPr>
        <p:spPr>
          <a:xfrm>
            <a:off x="323850" y="981075"/>
            <a:ext cx="8496300" cy="5616575"/>
          </a:xfrm>
        </p:spPr>
        <p:txBody>
          <a:bodyPr/>
          <a:lstStyle/>
          <a:p>
            <a:pPr>
              <a:lnSpc>
                <a:spcPct val="90000"/>
              </a:lnSpc>
            </a:pPr>
            <a:r>
              <a:rPr lang="en-US" altLang="ja-JP" sz="2800"/>
              <a:t>High growth caused serious environmental problems-- esp. air and water pollution by factory emissions.</a:t>
            </a:r>
          </a:p>
          <a:p>
            <a:pPr>
              <a:lnSpc>
                <a:spcPct val="90000"/>
              </a:lnSpc>
            </a:pPr>
            <a:r>
              <a:rPr lang="en-US" altLang="ja-JP" sz="2800"/>
              <a:t>Motorization also caused urban air pollution, noise problems and traffic accidents. </a:t>
            </a:r>
          </a:p>
          <a:p>
            <a:pPr>
              <a:lnSpc>
                <a:spcPct val="90000"/>
              </a:lnSpc>
            </a:pPr>
            <a:r>
              <a:rPr lang="en-US" altLang="ja-JP" sz="2800"/>
              <a:t>Growth-orientation was accused (“Down with GNP!”) leading to anti-pollution lawsuits &amp; civil movements.</a:t>
            </a:r>
          </a:p>
          <a:p>
            <a:pPr>
              <a:lnSpc>
                <a:spcPct val="90000"/>
              </a:lnSpc>
            </a:pPr>
            <a:r>
              <a:rPr lang="en-US" altLang="ja-JP" sz="2800"/>
              <a:t>1967 Basic Law on Environment</a:t>
            </a:r>
            <a:br>
              <a:rPr lang="en-US" altLang="ja-JP" sz="2800"/>
            </a:br>
            <a:r>
              <a:rPr lang="en-US" altLang="ja-JP" sz="2800"/>
              <a:t>1971 Environment Protection Agency</a:t>
            </a:r>
          </a:p>
          <a:p>
            <a:pPr>
              <a:lnSpc>
                <a:spcPct val="90000"/>
              </a:lnSpc>
            </a:pPr>
            <a:r>
              <a:rPr lang="en-US" altLang="ja-JP" sz="2800"/>
              <a:t>Japan now asserts that environment should</a:t>
            </a:r>
            <a:br>
              <a:rPr lang="en-US" altLang="ja-JP" sz="2800"/>
            </a:br>
            <a:r>
              <a:rPr lang="en-US" altLang="ja-JP" sz="2800"/>
              <a:t>not be sacrificed for growth, and the cost</a:t>
            </a:r>
            <a:br>
              <a:rPr lang="en-US" altLang="ja-JP" sz="2800"/>
            </a:br>
            <a:r>
              <a:rPr lang="en-US" altLang="ja-JP" sz="2800"/>
              <a:t>of preventing pollution is much less than</a:t>
            </a:r>
            <a:br>
              <a:rPr lang="en-US" altLang="ja-JP" sz="2800"/>
            </a:br>
            <a:r>
              <a:rPr lang="en-US" altLang="ja-JP" sz="2800"/>
              <a:t>the cost of cleaning it up later (ODA policy)</a:t>
            </a:r>
            <a:br>
              <a:rPr lang="en-US" altLang="ja-JP" sz="2800"/>
            </a:br>
            <a:r>
              <a:rPr lang="en-US" altLang="ja-JP" sz="2800">
                <a:solidFill>
                  <a:srgbClr val="CC3300"/>
                </a:solidFill>
              </a:rPr>
              <a:t>– no inverted U curve.</a:t>
            </a:r>
          </a:p>
        </p:txBody>
      </p:sp>
      <p:sp>
        <p:nvSpPr>
          <p:cNvPr id="220164" name="Line 4"/>
          <p:cNvSpPr>
            <a:spLocks noChangeShapeType="1"/>
          </p:cNvSpPr>
          <p:nvPr/>
        </p:nvSpPr>
        <p:spPr bwMode="auto">
          <a:xfrm>
            <a:off x="7235825" y="4437063"/>
            <a:ext cx="0" cy="1871662"/>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20165" name="Line 5"/>
          <p:cNvSpPr>
            <a:spLocks noChangeShapeType="1"/>
          </p:cNvSpPr>
          <p:nvPr/>
        </p:nvSpPr>
        <p:spPr bwMode="auto">
          <a:xfrm>
            <a:off x="7235825" y="6308725"/>
            <a:ext cx="1584325"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20166" name="Text Box 6"/>
          <p:cNvSpPr txBox="1">
            <a:spLocks noChangeArrowheads="1"/>
          </p:cNvSpPr>
          <p:nvPr/>
        </p:nvSpPr>
        <p:spPr bwMode="auto">
          <a:xfrm>
            <a:off x="8496300" y="6308725"/>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800"/>
              <a:t>GDP</a:t>
            </a:r>
          </a:p>
        </p:txBody>
      </p:sp>
      <p:sp>
        <p:nvSpPr>
          <p:cNvPr id="220167" name="Text Box 7"/>
          <p:cNvSpPr txBox="1">
            <a:spLocks noChangeArrowheads="1"/>
          </p:cNvSpPr>
          <p:nvPr/>
        </p:nvSpPr>
        <p:spPr bwMode="auto">
          <a:xfrm>
            <a:off x="7019925" y="4076700"/>
            <a:ext cx="1296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800"/>
              <a:t>Pollution</a:t>
            </a:r>
          </a:p>
        </p:txBody>
      </p:sp>
      <p:sp>
        <p:nvSpPr>
          <p:cNvPr id="220168" name="Freeform 8"/>
          <p:cNvSpPr>
            <a:spLocks/>
          </p:cNvSpPr>
          <p:nvPr/>
        </p:nvSpPr>
        <p:spPr bwMode="auto">
          <a:xfrm>
            <a:off x="7380288" y="4605338"/>
            <a:ext cx="1300162" cy="1503362"/>
          </a:xfrm>
          <a:custGeom>
            <a:avLst/>
            <a:gdLst>
              <a:gd name="T0" fmla="*/ 0 w 819"/>
              <a:gd name="T1" fmla="*/ 937 h 947"/>
              <a:gd name="T2" fmla="*/ 174 w 819"/>
              <a:gd name="T3" fmla="*/ 148 h 947"/>
              <a:gd name="T4" fmla="*/ 596 w 819"/>
              <a:gd name="T5" fmla="*/ 133 h 947"/>
              <a:gd name="T6" fmla="*/ 819 w 819"/>
              <a:gd name="T7" fmla="*/ 947 h 947"/>
            </a:gdLst>
            <a:ahLst/>
            <a:cxnLst>
              <a:cxn ang="0">
                <a:pos x="T0" y="T1"/>
              </a:cxn>
              <a:cxn ang="0">
                <a:pos x="T2" y="T3"/>
              </a:cxn>
              <a:cxn ang="0">
                <a:pos x="T4" y="T5"/>
              </a:cxn>
              <a:cxn ang="0">
                <a:pos x="T6" y="T7"/>
              </a:cxn>
            </a:cxnLst>
            <a:rect l="0" t="0" r="r" b="b"/>
            <a:pathLst>
              <a:path w="819" h="947">
                <a:moveTo>
                  <a:pt x="0" y="937"/>
                </a:moveTo>
                <a:cubicBezTo>
                  <a:pt x="29" y="806"/>
                  <a:pt x="75" y="282"/>
                  <a:pt x="174" y="148"/>
                </a:cubicBezTo>
                <a:cubicBezTo>
                  <a:pt x="273" y="14"/>
                  <a:pt x="489" y="0"/>
                  <a:pt x="596" y="133"/>
                </a:cubicBezTo>
                <a:cubicBezTo>
                  <a:pt x="703" y="266"/>
                  <a:pt x="773" y="778"/>
                  <a:pt x="819" y="947"/>
                </a:cubicBezTo>
              </a:path>
            </a:pathLst>
          </a:custGeom>
          <a:noFill/>
          <a:ln w="47625" cap="flat" cmpd="sng">
            <a:solidFill>
              <a:srgbClr val="0033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20169" name="Text Box 9"/>
          <p:cNvSpPr txBox="1">
            <a:spLocks noChangeArrowheads="1"/>
          </p:cNvSpPr>
          <p:nvPr/>
        </p:nvSpPr>
        <p:spPr bwMode="auto">
          <a:xfrm>
            <a:off x="7740650" y="4797425"/>
            <a:ext cx="576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5400" b="1">
                <a:solidFill>
                  <a:srgbClr val="CC3300"/>
                </a:solidFill>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4" descr="yokkaichi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49275"/>
            <a:ext cx="4826000" cy="2519363"/>
          </a:xfrm>
          <a:prstGeom prst="rect">
            <a:avLst/>
          </a:prstGeom>
          <a:noFill/>
          <a:extLst>
            <a:ext uri="{909E8E84-426E-40DD-AFC4-6F175D3DCCD1}">
              <a14:hiddenFill xmlns:a14="http://schemas.microsoft.com/office/drawing/2010/main">
                <a:solidFill>
                  <a:srgbClr val="FFFFFF"/>
                </a:solidFill>
              </a14:hiddenFill>
            </a:ext>
          </a:extLst>
        </p:spPr>
      </p:pic>
      <p:pic>
        <p:nvPicPr>
          <p:cNvPr id="194565" name="Picture 5" descr="untitled"/>
          <p:cNvPicPr>
            <a:picLocks noChangeAspect="1" noChangeArrowheads="1"/>
          </p:cNvPicPr>
          <p:nvPr/>
        </p:nvPicPr>
        <p:blipFill>
          <a:blip r:embed="rId3">
            <a:extLst>
              <a:ext uri="{28A0092B-C50C-407E-A947-70E740481C1C}">
                <a14:useLocalDpi xmlns:a14="http://schemas.microsoft.com/office/drawing/2010/main" val="0"/>
              </a:ext>
            </a:extLst>
          </a:blip>
          <a:srcRect r="18579"/>
          <a:stretch>
            <a:fillRect/>
          </a:stretch>
        </p:blipFill>
        <p:spPr bwMode="auto">
          <a:xfrm>
            <a:off x="5076825" y="620713"/>
            <a:ext cx="3887788" cy="2574925"/>
          </a:xfrm>
          <a:prstGeom prst="rect">
            <a:avLst/>
          </a:prstGeom>
          <a:noFill/>
          <a:extLst>
            <a:ext uri="{909E8E84-426E-40DD-AFC4-6F175D3DCCD1}">
              <a14:hiddenFill xmlns:a14="http://schemas.microsoft.com/office/drawing/2010/main">
                <a:solidFill>
                  <a:srgbClr val="FFFFFF"/>
                </a:solidFill>
              </a14:hiddenFill>
            </a:ext>
          </a:extLst>
        </p:spPr>
      </p:pic>
      <p:pic>
        <p:nvPicPr>
          <p:cNvPr id="194566" name="Picture 6" descr="グラフイメー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0438"/>
            <a:ext cx="5003800" cy="3232150"/>
          </a:xfrm>
          <a:prstGeom prst="rect">
            <a:avLst/>
          </a:prstGeom>
          <a:noFill/>
          <a:extLst>
            <a:ext uri="{909E8E84-426E-40DD-AFC4-6F175D3DCCD1}">
              <a14:hiddenFill xmlns:a14="http://schemas.microsoft.com/office/drawing/2010/main">
                <a:solidFill>
                  <a:srgbClr val="FFFFFF"/>
                </a:solidFill>
              </a14:hiddenFill>
            </a:ext>
          </a:extLst>
        </p:spPr>
      </p:pic>
      <p:pic>
        <p:nvPicPr>
          <p:cNvPr id="194567" name="Picture 7" descr="daisu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4005263"/>
            <a:ext cx="3676650" cy="2492375"/>
          </a:xfrm>
          <a:prstGeom prst="rect">
            <a:avLst/>
          </a:prstGeom>
          <a:noFill/>
          <a:extLst>
            <a:ext uri="{909E8E84-426E-40DD-AFC4-6F175D3DCCD1}">
              <a14:hiddenFill xmlns:a14="http://schemas.microsoft.com/office/drawing/2010/main">
                <a:solidFill>
                  <a:srgbClr val="FFFFFF"/>
                </a:solidFill>
              </a14:hiddenFill>
            </a:ext>
          </a:extLst>
        </p:spPr>
      </p:pic>
      <p:sp>
        <p:nvSpPr>
          <p:cNvPr id="194568" name="Text Box 8"/>
          <p:cNvSpPr txBox="1">
            <a:spLocks noChangeArrowheads="1"/>
          </p:cNvSpPr>
          <p:nvPr/>
        </p:nvSpPr>
        <p:spPr bwMode="auto">
          <a:xfrm>
            <a:off x="179388" y="188913"/>
            <a:ext cx="4824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2000" b="1"/>
              <a:t>SO</a:t>
            </a:r>
            <a:r>
              <a:rPr lang="en-US" altLang="ja-JP" sz="2000" b="1" baseline="-25000"/>
              <a:t>2</a:t>
            </a:r>
            <a:r>
              <a:rPr lang="en-US" altLang="ja-JP" sz="2000" b="1"/>
              <a:t> Levels in Yokkaichi City</a:t>
            </a:r>
          </a:p>
        </p:txBody>
      </p:sp>
      <p:sp>
        <p:nvSpPr>
          <p:cNvPr id="194569" name="Text Box 9"/>
          <p:cNvSpPr txBox="1">
            <a:spLocks noChangeArrowheads="1"/>
          </p:cNvSpPr>
          <p:nvPr/>
        </p:nvSpPr>
        <p:spPr bwMode="auto">
          <a:xfrm>
            <a:off x="5580063" y="260350"/>
            <a:ext cx="3563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2000" b="1"/>
              <a:t>CO Levels in Tokyo</a:t>
            </a:r>
          </a:p>
        </p:txBody>
      </p:sp>
      <p:sp>
        <p:nvSpPr>
          <p:cNvPr id="194570" name="Text Box 10"/>
          <p:cNvSpPr txBox="1">
            <a:spLocks noChangeArrowheads="1"/>
          </p:cNvSpPr>
          <p:nvPr/>
        </p:nvSpPr>
        <p:spPr bwMode="auto">
          <a:xfrm>
            <a:off x="5508625" y="2708275"/>
            <a:ext cx="3635375" cy="433388"/>
          </a:xfrm>
          <a:prstGeom prst="rect">
            <a:avLst/>
          </a:prstGeom>
          <a:solidFill>
            <a:schemeClr val="bg1"/>
          </a:soli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457200" indent="-457200">
              <a:defRPr kumimoji="1" sz="2400">
                <a:solidFill>
                  <a:schemeClr val="tx1"/>
                </a:solidFill>
                <a:latin typeface="Times New Roman" panose="02020603050405020304" pitchFamily="18" charset="0"/>
                <a:ea typeface="ＭＳ Ｐゴシック" panose="020B0600070205080204" pitchFamily="50" charset="-128"/>
              </a:defRPr>
            </a:lvl1pPr>
            <a:lvl2pPr marL="914400" indent="-457200">
              <a:defRPr kumimoji="1" sz="2400">
                <a:solidFill>
                  <a:schemeClr val="tx1"/>
                </a:solidFill>
                <a:latin typeface="Times New Roman" panose="02020603050405020304" pitchFamily="18" charset="0"/>
                <a:ea typeface="ＭＳ Ｐゴシック" panose="020B0600070205080204" pitchFamily="50" charset="-128"/>
              </a:defRPr>
            </a:lvl2pPr>
            <a:lvl3pPr marL="1371600" indent="-457200">
              <a:defRPr kumimoji="1" sz="2400">
                <a:solidFill>
                  <a:schemeClr val="tx1"/>
                </a:solidFill>
                <a:latin typeface="Times New Roman" panose="02020603050405020304" pitchFamily="18" charset="0"/>
                <a:ea typeface="ＭＳ Ｐゴシック" panose="020B0600070205080204" pitchFamily="50" charset="-128"/>
              </a:defRPr>
            </a:lvl3pPr>
            <a:lvl4pPr marL="1828800" indent="-457200">
              <a:defRPr kumimoji="1" sz="2400">
                <a:solidFill>
                  <a:schemeClr val="tx1"/>
                </a:solidFill>
                <a:latin typeface="Times New Roman" panose="02020603050405020304" pitchFamily="18" charset="0"/>
                <a:ea typeface="ＭＳ Ｐゴシック" panose="020B0600070205080204" pitchFamily="50" charset="-128"/>
              </a:defRPr>
            </a:lvl4pPr>
            <a:lvl5pPr marL="2286000" indent="-457200">
              <a:defRPr kumimoji="1" sz="2400">
                <a:solidFill>
                  <a:schemeClr val="tx1"/>
                </a:solidFill>
                <a:latin typeface="Times New Roman" panose="02020603050405020304" pitchFamily="18" charset="0"/>
                <a:ea typeface="ＭＳ Ｐゴシック" panose="020B0600070205080204" pitchFamily="50" charset="-128"/>
              </a:defRPr>
            </a:lvl5pPr>
            <a:lvl6pPr marL="2743200" indent="-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200400" indent="-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57600" indent="-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114800" indent="-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AutoNum type="arabicPlain" startAt="1965"/>
            </a:pPr>
            <a:r>
              <a:rPr lang="en-US" altLang="ja-JP" sz="900" b="1">
                <a:latin typeface="Arial" panose="020B0604020202020204" pitchFamily="34" charset="0"/>
              </a:rPr>
              <a:t>  70          75          80          85        9 0          95        2000</a:t>
            </a:r>
          </a:p>
          <a:p>
            <a:pPr>
              <a:spcBef>
                <a:spcPct val="50000"/>
              </a:spcBef>
              <a:buFontTx/>
              <a:buAutoNum type="arabicPlain" startAt="1965"/>
            </a:pPr>
            <a:endParaRPr lang="en-US" altLang="ja-JP" sz="900" b="1">
              <a:latin typeface="Arial" panose="020B0604020202020204" pitchFamily="34" charset="0"/>
            </a:endParaRPr>
          </a:p>
        </p:txBody>
      </p:sp>
      <p:sp>
        <p:nvSpPr>
          <p:cNvPr id="194571" name="Text Box 11"/>
          <p:cNvSpPr txBox="1">
            <a:spLocks noChangeArrowheads="1"/>
          </p:cNvSpPr>
          <p:nvPr/>
        </p:nvSpPr>
        <p:spPr bwMode="auto">
          <a:xfrm>
            <a:off x="323850" y="3068638"/>
            <a:ext cx="453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2000" b="1"/>
              <a:t>Traffic Accidents, Injuries, Deaths</a:t>
            </a:r>
          </a:p>
        </p:txBody>
      </p:sp>
      <p:sp>
        <p:nvSpPr>
          <p:cNvPr id="194572" name="Text Box 12"/>
          <p:cNvSpPr txBox="1">
            <a:spLocks noChangeArrowheads="1"/>
          </p:cNvSpPr>
          <p:nvPr/>
        </p:nvSpPr>
        <p:spPr bwMode="auto">
          <a:xfrm>
            <a:off x="5795963" y="3644900"/>
            <a:ext cx="2951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2000" b="1"/>
              <a:t>Number of Automobiles</a:t>
            </a:r>
          </a:p>
        </p:txBody>
      </p:sp>
      <p:sp>
        <p:nvSpPr>
          <p:cNvPr id="194573" name="Text Box 13"/>
          <p:cNvSpPr txBox="1">
            <a:spLocks noChangeArrowheads="1"/>
          </p:cNvSpPr>
          <p:nvPr/>
        </p:nvSpPr>
        <p:spPr bwMode="auto">
          <a:xfrm>
            <a:off x="5219700" y="3789363"/>
            <a:ext cx="935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000" b="1">
                <a:latin typeface="Arial" panose="020B0604020202020204" pitchFamily="34" charset="0"/>
              </a:rPr>
              <a:t>X 10,000</a:t>
            </a:r>
          </a:p>
        </p:txBody>
      </p:sp>
      <p:sp>
        <p:nvSpPr>
          <p:cNvPr id="194574" name="Text Box 14"/>
          <p:cNvSpPr txBox="1">
            <a:spLocks noChangeArrowheads="1"/>
          </p:cNvSpPr>
          <p:nvPr/>
        </p:nvSpPr>
        <p:spPr bwMode="auto">
          <a:xfrm>
            <a:off x="8101013" y="4652963"/>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200" b="1"/>
              <a:t>Small cars</a:t>
            </a:r>
          </a:p>
        </p:txBody>
      </p:sp>
      <p:sp>
        <p:nvSpPr>
          <p:cNvPr id="194575" name="Text Box 15"/>
          <p:cNvSpPr txBox="1">
            <a:spLocks noChangeArrowheads="1"/>
          </p:cNvSpPr>
          <p:nvPr/>
        </p:nvSpPr>
        <p:spPr bwMode="auto">
          <a:xfrm>
            <a:off x="7885113" y="5516563"/>
            <a:ext cx="11509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200" b="1"/>
              <a:t>Passenger cars</a:t>
            </a:r>
          </a:p>
        </p:txBody>
      </p:sp>
      <p:sp>
        <p:nvSpPr>
          <p:cNvPr id="194576" name="Text Box 16"/>
          <p:cNvSpPr txBox="1">
            <a:spLocks noChangeArrowheads="1"/>
          </p:cNvSpPr>
          <p:nvPr/>
        </p:nvSpPr>
        <p:spPr bwMode="auto">
          <a:xfrm>
            <a:off x="8101013" y="602138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200" b="1"/>
              <a:t>Trucks</a:t>
            </a:r>
          </a:p>
        </p:txBody>
      </p:sp>
      <p:sp>
        <p:nvSpPr>
          <p:cNvPr id="194578" name="Text Box 18"/>
          <p:cNvSpPr txBox="1">
            <a:spLocks noChangeArrowheads="1"/>
          </p:cNvSpPr>
          <p:nvPr/>
        </p:nvSpPr>
        <p:spPr bwMode="auto">
          <a:xfrm>
            <a:off x="6011863" y="908050"/>
            <a:ext cx="1655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400"/>
              <a:t>Atmosphere</a:t>
            </a:r>
          </a:p>
        </p:txBody>
      </p:sp>
      <p:sp>
        <p:nvSpPr>
          <p:cNvPr id="194579" name="Text Box 19"/>
          <p:cNvSpPr txBox="1">
            <a:spLocks noChangeArrowheads="1"/>
          </p:cNvSpPr>
          <p:nvPr/>
        </p:nvSpPr>
        <p:spPr bwMode="auto">
          <a:xfrm>
            <a:off x="6588125" y="1468438"/>
            <a:ext cx="1655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400"/>
              <a:t>At factory</a:t>
            </a:r>
          </a:p>
        </p:txBody>
      </p:sp>
      <p:sp>
        <p:nvSpPr>
          <p:cNvPr id="194580" name="Line 20"/>
          <p:cNvSpPr>
            <a:spLocks noChangeShapeType="1"/>
          </p:cNvSpPr>
          <p:nvPr/>
        </p:nvSpPr>
        <p:spPr bwMode="auto">
          <a:xfrm flipH="1">
            <a:off x="5940425" y="1125538"/>
            <a:ext cx="144463"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94581" name="Line 21"/>
          <p:cNvSpPr>
            <a:spLocks noChangeShapeType="1"/>
          </p:cNvSpPr>
          <p:nvPr/>
        </p:nvSpPr>
        <p:spPr bwMode="auto">
          <a:xfrm flipH="1">
            <a:off x="6515100" y="1700213"/>
            <a:ext cx="144463"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Oval 2"/>
          <p:cNvSpPr>
            <a:spLocks noChangeArrowheads="1"/>
          </p:cNvSpPr>
          <p:nvPr/>
        </p:nvSpPr>
        <p:spPr bwMode="auto">
          <a:xfrm>
            <a:off x="971550" y="1052513"/>
            <a:ext cx="7058025" cy="3744912"/>
          </a:xfrm>
          <a:prstGeom prst="ellipse">
            <a:avLst/>
          </a:prstGeom>
          <a:solidFill>
            <a:srgbClr val="EAEAEA"/>
          </a:solidFill>
          <a:ln>
            <a:noFill/>
          </a:ln>
          <a:effectLst/>
          <a:extLst>
            <a:ext uri="{91240B29-F687-4F45-9708-019B960494DF}">
              <a14:hiddenLine xmlns:a14="http://schemas.microsoft.com/office/drawing/2010/main" w="317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lang="ja-JP" altLang="ja-JP" sz="2400">
              <a:solidFill>
                <a:srgbClr val="000000"/>
              </a:solidFill>
            </a:endParaRPr>
          </a:p>
        </p:txBody>
      </p:sp>
      <p:sp>
        <p:nvSpPr>
          <p:cNvPr id="236547" name="Text Box 3"/>
          <p:cNvSpPr txBox="1">
            <a:spLocks noChangeArrowheads="1"/>
          </p:cNvSpPr>
          <p:nvPr/>
        </p:nvSpPr>
        <p:spPr bwMode="auto">
          <a:xfrm>
            <a:off x="107950" y="246063"/>
            <a:ext cx="89281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2800" b="1">
                <a:solidFill>
                  <a:srgbClr val="000066"/>
                </a:solidFill>
              </a:rPr>
              <a:t>Growth &amp; Social Policy: East Asia’s Successful Pattern</a:t>
            </a:r>
          </a:p>
        </p:txBody>
      </p:sp>
      <p:sp>
        <p:nvSpPr>
          <p:cNvPr id="236548" name="Text Box 4"/>
          <p:cNvSpPr txBox="1">
            <a:spLocks noChangeArrowheads="1"/>
          </p:cNvSpPr>
          <p:nvPr/>
        </p:nvSpPr>
        <p:spPr bwMode="auto">
          <a:xfrm>
            <a:off x="3022223" y="1454150"/>
            <a:ext cx="2592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2400" b="1" dirty="0">
                <a:solidFill>
                  <a:srgbClr val="800000"/>
                </a:solidFill>
              </a:rPr>
              <a:t>Economic growth</a:t>
            </a:r>
          </a:p>
        </p:txBody>
      </p:sp>
      <p:sp>
        <p:nvSpPr>
          <p:cNvPr id="236549" name="Text Box 5"/>
          <p:cNvSpPr txBox="1">
            <a:spLocks noChangeArrowheads="1"/>
          </p:cNvSpPr>
          <p:nvPr/>
        </p:nvSpPr>
        <p:spPr bwMode="auto">
          <a:xfrm>
            <a:off x="5288182" y="2371128"/>
            <a:ext cx="24479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2400" b="1" dirty="0">
                <a:solidFill>
                  <a:srgbClr val="800000"/>
                </a:solidFill>
              </a:rPr>
              <a:t>Emergence of new problems</a:t>
            </a:r>
          </a:p>
        </p:txBody>
      </p:sp>
      <p:sp>
        <p:nvSpPr>
          <p:cNvPr id="236550" name="Text Box 6"/>
          <p:cNvSpPr txBox="1">
            <a:spLocks noChangeArrowheads="1"/>
          </p:cNvSpPr>
          <p:nvPr/>
        </p:nvSpPr>
        <p:spPr bwMode="auto">
          <a:xfrm>
            <a:off x="3079973" y="3539034"/>
            <a:ext cx="2519363"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2400" b="1" dirty="0">
                <a:solidFill>
                  <a:srgbClr val="800000"/>
                </a:solidFill>
              </a:rPr>
              <a:t>Social stability &amp; popular support</a:t>
            </a:r>
          </a:p>
        </p:txBody>
      </p:sp>
      <p:sp>
        <p:nvSpPr>
          <p:cNvPr id="236551" name="Text Box 7"/>
          <p:cNvSpPr txBox="1">
            <a:spLocks noChangeArrowheads="1"/>
          </p:cNvSpPr>
          <p:nvPr/>
        </p:nvSpPr>
        <p:spPr bwMode="auto">
          <a:xfrm>
            <a:off x="268389" y="2420144"/>
            <a:ext cx="2879725" cy="822325"/>
          </a:xfrm>
          <a:prstGeom prst="rect">
            <a:avLst/>
          </a:prstGeom>
          <a:solidFill>
            <a:srgbClr val="FFCC00"/>
          </a:soli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2400" b="1" dirty="0">
                <a:solidFill>
                  <a:srgbClr val="CC0000"/>
                </a:solidFill>
              </a:rPr>
              <a:t>Growth policy by developmental state</a:t>
            </a:r>
          </a:p>
        </p:txBody>
      </p:sp>
      <p:sp>
        <p:nvSpPr>
          <p:cNvPr id="236552" name="Text Box 8"/>
          <p:cNvSpPr txBox="1">
            <a:spLocks noChangeArrowheads="1"/>
          </p:cNvSpPr>
          <p:nvPr/>
        </p:nvSpPr>
        <p:spPr bwMode="auto">
          <a:xfrm>
            <a:off x="264583" y="1798686"/>
            <a:ext cx="1296988" cy="485775"/>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2400" b="1">
                <a:solidFill>
                  <a:srgbClr val="CC0000"/>
                </a:solidFill>
              </a:rPr>
              <a:t>START</a:t>
            </a:r>
          </a:p>
        </p:txBody>
      </p:sp>
      <p:sp>
        <p:nvSpPr>
          <p:cNvPr id="236553" name="Text Box 9"/>
          <p:cNvSpPr txBox="1">
            <a:spLocks noChangeArrowheads="1"/>
          </p:cNvSpPr>
          <p:nvPr/>
        </p:nvSpPr>
        <p:spPr bwMode="auto">
          <a:xfrm>
            <a:off x="6804025" y="3141663"/>
            <a:ext cx="2339975" cy="157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pPr>
            <a:r>
              <a:rPr lang="en-US" altLang="ja-JP" sz="1600" b="1">
                <a:solidFill>
                  <a:srgbClr val="000000"/>
                </a:solidFill>
              </a:rPr>
              <a:t>Income &amp; wealth gaps, environmental damage, congestion, cultural change, land &amp; stock bubbles, macro instability, corruption…</a:t>
            </a:r>
          </a:p>
        </p:txBody>
      </p:sp>
      <p:sp>
        <p:nvSpPr>
          <p:cNvPr id="236559" name="Line 15"/>
          <p:cNvSpPr>
            <a:spLocks noChangeShapeType="1"/>
          </p:cNvSpPr>
          <p:nvPr/>
        </p:nvSpPr>
        <p:spPr bwMode="auto">
          <a:xfrm flipH="1" flipV="1">
            <a:off x="6121772" y="4002728"/>
            <a:ext cx="414116" cy="1164407"/>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36560" name="AutoShape 16"/>
          <p:cNvSpPr>
            <a:spLocks noChangeArrowheads="1"/>
          </p:cNvSpPr>
          <p:nvPr/>
        </p:nvSpPr>
        <p:spPr bwMode="auto">
          <a:xfrm rot="7423364">
            <a:off x="2457930" y="4889484"/>
            <a:ext cx="1348416" cy="364981"/>
          </a:xfrm>
          <a:prstGeom prst="rightArrow">
            <a:avLst>
              <a:gd name="adj1" fmla="val 50000"/>
              <a:gd name="adj2" fmla="val 53707"/>
            </a:avLst>
          </a:prstGeom>
          <a:solidFill>
            <a:srgbClr val="800080"/>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lang="ja-JP" altLang="ja-JP" sz="2400">
              <a:solidFill>
                <a:srgbClr val="000000"/>
              </a:solidFill>
            </a:endParaRPr>
          </a:p>
        </p:txBody>
      </p:sp>
      <p:sp>
        <p:nvSpPr>
          <p:cNvPr id="236561" name="Text Box 17"/>
          <p:cNvSpPr txBox="1">
            <a:spLocks noChangeArrowheads="1"/>
          </p:cNvSpPr>
          <p:nvPr/>
        </p:nvSpPr>
        <p:spPr bwMode="auto">
          <a:xfrm>
            <a:off x="1561571" y="4633997"/>
            <a:ext cx="1512888"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pPr>
            <a:r>
              <a:rPr lang="en-US" altLang="ja-JP" sz="2000" b="1" dirty="0" smtClean="0">
                <a:solidFill>
                  <a:srgbClr val="000000"/>
                </a:solidFill>
              </a:rPr>
              <a:t>Exit: 20-30 </a:t>
            </a:r>
            <a:r>
              <a:rPr lang="en-US" altLang="ja-JP" sz="2000" b="1" dirty="0">
                <a:solidFill>
                  <a:srgbClr val="000000"/>
                </a:solidFill>
              </a:rPr>
              <a:t>years later</a:t>
            </a:r>
          </a:p>
        </p:txBody>
      </p:sp>
      <p:sp>
        <p:nvSpPr>
          <p:cNvPr id="236562" name="Text Box 18"/>
          <p:cNvSpPr txBox="1">
            <a:spLocks noChangeArrowheads="1"/>
          </p:cNvSpPr>
          <p:nvPr/>
        </p:nvSpPr>
        <p:spPr bwMode="auto">
          <a:xfrm>
            <a:off x="1619250" y="5734050"/>
            <a:ext cx="3097213"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pPr>
            <a:r>
              <a:rPr lang="en-US" altLang="ja-JP" sz="2400" b="1">
                <a:solidFill>
                  <a:srgbClr val="000000"/>
                </a:solidFill>
              </a:rPr>
              <a:t>More democratic high-income society</a:t>
            </a:r>
          </a:p>
        </p:txBody>
      </p:sp>
      <p:sp>
        <p:nvSpPr>
          <p:cNvPr id="236563" name="Text Box 19"/>
          <p:cNvSpPr txBox="1">
            <a:spLocks noChangeArrowheads="1"/>
          </p:cNvSpPr>
          <p:nvPr/>
        </p:nvSpPr>
        <p:spPr bwMode="auto">
          <a:xfrm>
            <a:off x="179388" y="5876925"/>
            <a:ext cx="1296987" cy="485775"/>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2400" b="1">
                <a:solidFill>
                  <a:srgbClr val="CC0000"/>
                </a:solidFill>
              </a:rPr>
              <a:t>FINISH</a:t>
            </a:r>
          </a:p>
        </p:txBody>
      </p:sp>
      <p:sp>
        <p:nvSpPr>
          <p:cNvPr id="236564" name="Text Box 20"/>
          <p:cNvSpPr txBox="1">
            <a:spLocks noChangeArrowheads="1"/>
          </p:cNvSpPr>
          <p:nvPr/>
        </p:nvSpPr>
        <p:spPr bwMode="auto">
          <a:xfrm>
            <a:off x="3562350" y="4941888"/>
            <a:ext cx="19462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pPr>
            <a:r>
              <a:rPr lang="en-US" altLang="ja-JP" sz="1600" b="1">
                <a:solidFill>
                  <a:srgbClr val="000000"/>
                </a:solidFill>
              </a:rPr>
              <a:t>Maturity of middle class and political aspiration</a:t>
            </a:r>
          </a:p>
        </p:txBody>
      </p:sp>
      <p:sp>
        <p:nvSpPr>
          <p:cNvPr id="2" name="曲折矢印 1"/>
          <p:cNvSpPr/>
          <p:nvPr/>
        </p:nvSpPr>
        <p:spPr bwMode="auto">
          <a:xfrm>
            <a:off x="2339752" y="1556792"/>
            <a:ext cx="610463" cy="727669"/>
          </a:xfrm>
          <a:prstGeom prst="bentArrow">
            <a:avLst/>
          </a:prstGeom>
          <a:solidFill>
            <a:schemeClr val="bg2"/>
          </a:solidFill>
          <a:ln w="31750" cap="flat" cmpd="sng" algn="ctr">
            <a:solidFill>
              <a:schemeClr val="accent4">
                <a:lumMod val="65000"/>
                <a:lumOff val="35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endParaRPr>
          </a:p>
        </p:txBody>
      </p:sp>
      <p:sp>
        <p:nvSpPr>
          <p:cNvPr id="22" name="曲折矢印 21"/>
          <p:cNvSpPr/>
          <p:nvPr/>
        </p:nvSpPr>
        <p:spPr bwMode="auto">
          <a:xfrm rot="5400000">
            <a:off x="5618476" y="1711219"/>
            <a:ext cx="677576" cy="541840"/>
          </a:xfrm>
          <a:prstGeom prst="bentArrow">
            <a:avLst/>
          </a:prstGeom>
          <a:solidFill>
            <a:schemeClr val="bg2"/>
          </a:solidFill>
          <a:ln w="31750" cap="flat" cmpd="sng" algn="ctr">
            <a:solidFill>
              <a:schemeClr val="accent4">
                <a:lumMod val="65000"/>
                <a:lumOff val="35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endParaRPr>
          </a:p>
        </p:txBody>
      </p:sp>
      <p:sp>
        <p:nvSpPr>
          <p:cNvPr id="23" name="曲折矢印 22"/>
          <p:cNvSpPr/>
          <p:nvPr/>
        </p:nvSpPr>
        <p:spPr bwMode="auto">
          <a:xfrm rot="10800000">
            <a:off x="5609801" y="3275059"/>
            <a:ext cx="610463" cy="727669"/>
          </a:xfrm>
          <a:prstGeom prst="bentArrow">
            <a:avLst/>
          </a:prstGeom>
          <a:solidFill>
            <a:schemeClr val="bg2"/>
          </a:solidFill>
          <a:ln w="31750" cap="flat" cmpd="sng" algn="ctr">
            <a:solidFill>
              <a:schemeClr val="accent4">
                <a:lumMod val="65000"/>
                <a:lumOff val="35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endParaRPr>
          </a:p>
        </p:txBody>
      </p:sp>
      <p:sp>
        <p:nvSpPr>
          <p:cNvPr id="24" name="曲折矢印 23"/>
          <p:cNvSpPr/>
          <p:nvPr/>
        </p:nvSpPr>
        <p:spPr bwMode="auto">
          <a:xfrm rot="16200000">
            <a:off x="2255616" y="3414536"/>
            <a:ext cx="672330" cy="504054"/>
          </a:xfrm>
          <a:prstGeom prst="bentArrow">
            <a:avLst/>
          </a:prstGeom>
          <a:solidFill>
            <a:schemeClr val="bg2"/>
          </a:solidFill>
          <a:ln w="31750" cap="flat" cmpd="sng" algn="ctr">
            <a:solidFill>
              <a:schemeClr val="accent4">
                <a:lumMod val="65000"/>
                <a:lumOff val="35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endParaRPr>
          </a:p>
        </p:txBody>
      </p:sp>
      <p:sp>
        <p:nvSpPr>
          <p:cNvPr id="236558" name="Text Box 14"/>
          <p:cNvSpPr txBox="1">
            <a:spLocks noChangeArrowheads="1"/>
          </p:cNvSpPr>
          <p:nvPr/>
        </p:nvSpPr>
        <p:spPr bwMode="auto">
          <a:xfrm>
            <a:off x="6268856" y="5041900"/>
            <a:ext cx="1944687" cy="457200"/>
          </a:xfrm>
          <a:prstGeom prst="rect">
            <a:avLst/>
          </a:prstGeom>
          <a:solidFill>
            <a:srgbClr val="FFCC00"/>
          </a:soli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2400" b="1" dirty="0">
                <a:solidFill>
                  <a:srgbClr val="CC0000"/>
                </a:solidFill>
              </a:rPr>
              <a:t>Social policy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112" name="Text Box 8"/>
          <p:cNvSpPr txBox="1">
            <a:spLocks noChangeArrowheads="1"/>
          </p:cNvSpPr>
          <p:nvPr/>
        </p:nvSpPr>
        <p:spPr bwMode="auto">
          <a:xfrm>
            <a:off x="179388" y="5157788"/>
            <a:ext cx="26273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800"/>
              <a:t>Shift from political to economic agenda</a:t>
            </a:r>
            <a:endParaRPr lang="en-US" altLang="ja-JP" sz="1600"/>
          </a:p>
        </p:txBody>
      </p:sp>
      <p:sp>
        <p:nvSpPr>
          <p:cNvPr id="175113" name="Line 9"/>
          <p:cNvSpPr>
            <a:spLocks noChangeShapeType="1"/>
          </p:cNvSpPr>
          <p:nvPr/>
        </p:nvSpPr>
        <p:spPr bwMode="auto">
          <a:xfrm flipV="1">
            <a:off x="1835150" y="4437063"/>
            <a:ext cx="0" cy="7207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5114" name="Text Box 10"/>
          <p:cNvSpPr txBox="1">
            <a:spLocks noChangeArrowheads="1"/>
          </p:cNvSpPr>
          <p:nvPr/>
        </p:nvSpPr>
        <p:spPr bwMode="auto">
          <a:xfrm>
            <a:off x="1908175" y="115888"/>
            <a:ext cx="5400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3600" b="1">
                <a:solidFill>
                  <a:srgbClr val="990000"/>
                </a:solidFill>
              </a:rPr>
              <a:t>Post WW2 Real Growth</a:t>
            </a:r>
          </a:p>
        </p:txBody>
      </p:sp>
      <p:sp>
        <p:nvSpPr>
          <p:cNvPr id="175116" name="Line 12"/>
          <p:cNvSpPr>
            <a:spLocks noChangeShapeType="1"/>
          </p:cNvSpPr>
          <p:nvPr/>
        </p:nvSpPr>
        <p:spPr bwMode="auto">
          <a:xfrm flipV="1">
            <a:off x="3851275" y="4437063"/>
            <a:ext cx="0" cy="12969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5117" name="Line 13"/>
          <p:cNvSpPr>
            <a:spLocks noChangeShapeType="1"/>
          </p:cNvSpPr>
          <p:nvPr/>
        </p:nvSpPr>
        <p:spPr bwMode="auto">
          <a:xfrm flipV="1">
            <a:off x="4716463" y="4437063"/>
            <a:ext cx="0" cy="7207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5118" name="Text Box 14"/>
          <p:cNvSpPr txBox="1">
            <a:spLocks noChangeArrowheads="1"/>
          </p:cNvSpPr>
          <p:nvPr/>
        </p:nvSpPr>
        <p:spPr bwMode="auto">
          <a:xfrm>
            <a:off x="3132138" y="5734050"/>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800"/>
              <a:t>1st Oil Shock</a:t>
            </a:r>
            <a:endParaRPr lang="en-US" altLang="ja-JP" sz="1600"/>
          </a:p>
        </p:txBody>
      </p:sp>
      <p:sp>
        <p:nvSpPr>
          <p:cNvPr id="175119" name="Text Box 15"/>
          <p:cNvSpPr txBox="1">
            <a:spLocks noChangeArrowheads="1"/>
          </p:cNvSpPr>
          <p:nvPr/>
        </p:nvSpPr>
        <p:spPr bwMode="auto">
          <a:xfrm>
            <a:off x="4067175" y="5157788"/>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800"/>
              <a:t>2nd Oil Shock</a:t>
            </a:r>
            <a:endParaRPr lang="en-US" altLang="ja-JP" sz="1600"/>
          </a:p>
        </p:txBody>
      </p:sp>
      <p:sp>
        <p:nvSpPr>
          <p:cNvPr id="175121" name="Line 17"/>
          <p:cNvSpPr>
            <a:spLocks noChangeShapeType="1"/>
          </p:cNvSpPr>
          <p:nvPr/>
        </p:nvSpPr>
        <p:spPr bwMode="auto">
          <a:xfrm flipV="1">
            <a:off x="3492500" y="4437063"/>
            <a:ext cx="0" cy="7207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5124" name="Text Box 20"/>
          <p:cNvSpPr txBox="1">
            <a:spLocks noChangeArrowheads="1"/>
          </p:cNvSpPr>
          <p:nvPr/>
        </p:nvSpPr>
        <p:spPr bwMode="auto">
          <a:xfrm>
            <a:off x="2627313" y="514985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800"/>
              <a:t>Yen floats</a:t>
            </a:r>
            <a:endParaRPr lang="en-US" altLang="ja-JP" sz="1600"/>
          </a:p>
        </p:txBody>
      </p:sp>
      <p:sp>
        <p:nvSpPr>
          <p:cNvPr id="175125" name="Text Box 21"/>
          <p:cNvSpPr txBox="1">
            <a:spLocks noChangeArrowheads="1"/>
          </p:cNvSpPr>
          <p:nvPr/>
        </p:nvSpPr>
        <p:spPr bwMode="auto">
          <a:xfrm>
            <a:off x="5148263" y="5734050"/>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800"/>
              <a:t>Bubble collapses</a:t>
            </a:r>
            <a:endParaRPr lang="en-US" altLang="ja-JP" sz="1600"/>
          </a:p>
        </p:txBody>
      </p:sp>
      <p:sp>
        <p:nvSpPr>
          <p:cNvPr id="175127" name="Line 23"/>
          <p:cNvSpPr>
            <a:spLocks noChangeShapeType="1"/>
          </p:cNvSpPr>
          <p:nvPr/>
        </p:nvSpPr>
        <p:spPr bwMode="auto">
          <a:xfrm flipV="1">
            <a:off x="6443663" y="4437063"/>
            <a:ext cx="0" cy="12969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5128" name="Text Box 24"/>
          <p:cNvSpPr txBox="1">
            <a:spLocks noChangeArrowheads="1"/>
          </p:cNvSpPr>
          <p:nvPr/>
        </p:nvSpPr>
        <p:spPr bwMode="auto">
          <a:xfrm>
            <a:off x="6948488" y="0"/>
            <a:ext cx="2195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spcBef>
                <a:spcPct val="50000"/>
              </a:spcBef>
            </a:pPr>
            <a:r>
              <a:rPr lang="en-US" altLang="ja-JP" b="1">
                <a:solidFill>
                  <a:srgbClr val="006600"/>
                </a:solidFill>
                <a:latin typeface="Arial" panose="020B0604020202020204" pitchFamily="34" charset="0"/>
              </a:rPr>
              <a:t>P.162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61" name="Rectangle 9"/>
          <p:cNvSpPr>
            <a:spLocks noChangeArrowheads="1"/>
          </p:cNvSpPr>
          <p:nvPr/>
        </p:nvSpPr>
        <p:spPr bwMode="auto">
          <a:xfrm>
            <a:off x="1042988" y="6669088"/>
            <a:ext cx="2881312" cy="188912"/>
          </a:xfrm>
          <a:prstGeom prst="rect">
            <a:avLst/>
          </a:prstGeom>
          <a:solidFill>
            <a:schemeClr val="bg1"/>
          </a:soli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77154" name="Rectangle 2"/>
          <p:cNvSpPr>
            <a:spLocks noGrp="1" noChangeArrowheads="1"/>
          </p:cNvSpPr>
          <p:nvPr>
            <p:ph type="title"/>
          </p:nvPr>
        </p:nvSpPr>
        <p:spPr>
          <a:xfrm>
            <a:off x="1042988" y="188913"/>
            <a:ext cx="6624637" cy="404812"/>
          </a:xfrm>
        </p:spPr>
        <p:txBody>
          <a:bodyPr/>
          <a:lstStyle/>
          <a:p>
            <a:r>
              <a:rPr lang="en-US" altLang="ja-JP" sz="3200" b="1">
                <a:solidFill>
                  <a:srgbClr val="008000"/>
                </a:solidFill>
              </a:rPr>
              <a:t>Primary Energy Sources 1953-2012</a:t>
            </a:r>
          </a:p>
        </p:txBody>
      </p:sp>
      <p:pic>
        <p:nvPicPr>
          <p:cNvPr id="177181" name="Picture 29" descr="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9300"/>
            <a:ext cx="9144000" cy="5359400"/>
          </a:xfrm>
          <a:prstGeom prst="rect">
            <a:avLst/>
          </a:prstGeom>
          <a:noFill/>
          <a:extLst>
            <a:ext uri="{909E8E84-426E-40DD-AFC4-6F175D3DCCD1}">
              <a14:hiddenFill xmlns:a14="http://schemas.microsoft.com/office/drawing/2010/main">
                <a:solidFill>
                  <a:srgbClr val="FFFFFF"/>
                </a:solidFill>
              </a14:hiddenFill>
            </a:ext>
          </a:extLst>
        </p:spPr>
      </p:pic>
      <p:sp>
        <p:nvSpPr>
          <p:cNvPr id="177182" name="Text Box 30"/>
          <p:cNvSpPr txBox="1">
            <a:spLocks noChangeArrowheads="1"/>
          </p:cNvSpPr>
          <p:nvPr/>
        </p:nvSpPr>
        <p:spPr bwMode="auto">
          <a:xfrm>
            <a:off x="179388" y="6224588"/>
            <a:ext cx="5400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400">
                <a:latin typeface="Arial" panose="020B0604020202020204" pitchFamily="34" charset="0"/>
                <a:cs typeface="Arial" panose="020B0604020202020204" pitchFamily="34" charset="0"/>
              </a:rPr>
              <a:t>Unit: Peta Joule (=equivalent to 25,800kl of crude oil)</a:t>
            </a:r>
            <a:br>
              <a:rPr lang="en-US" altLang="ja-JP" sz="1400">
                <a:latin typeface="Arial" panose="020B0604020202020204" pitchFamily="34" charset="0"/>
                <a:cs typeface="Arial" panose="020B0604020202020204" pitchFamily="34" charset="0"/>
              </a:rPr>
            </a:br>
            <a:r>
              <a:rPr lang="en-US" altLang="ja-JP" sz="1400">
                <a:latin typeface="Arial" panose="020B0604020202020204" pitchFamily="34" charset="0"/>
                <a:cs typeface="Arial" panose="020B0604020202020204" pitchFamily="34" charset="0"/>
              </a:rPr>
              <a:t>Source: Nuclear Power and Energy Databook, 2015.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395288" y="476250"/>
            <a:ext cx="7700962" cy="647700"/>
          </a:xfrm>
        </p:spPr>
        <p:txBody>
          <a:bodyPr/>
          <a:lstStyle/>
          <a:p>
            <a:pPr algn="l"/>
            <a:r>
              <a:rPr lang="en-US" altLang="ja-JP" sz="4000" b="1">
                <a:solidFill>
                  <a:srgbClr val="000066"/>
                </a:solidFill>
              </a:rPr>
              <a:t>Rationalization </a:t>
            </a:r>
            <a:r>
              <a:rPr lang="ja-JP" altLang="en-US" sz="3600" b="1">
                <a:solidFill>
                  <a:srgbClr val="000066"/>
                </a:solidFill>
              </a:rPr>
              <a:t>合理化</a:t>
            </a:r>
            <a:r>
              <a:rPr lang="ja-JP" altLang="en-US" sz="4000" b="1">
                <a:solidFill>
                  <a:srgbClr val="000066"/>
                </a:solidFill>
              </a:rPr>
              <a:t> </a:t>
            </a:r>
            <a:r>
              <a:rPr lang="en-US" altLang="ja-JP" sz="4000" b="1">
                <a:solidFill>
                  <a:srgbClr val="000066"/>
                </a:solidFill>
              </a:rPr>
              <a:t>(1950s)</a:t>
            </a:r>
          </a:p>
        </p:txBody>
      </p:sp>
      <p:sp>
        <p:nvSpPr>
          <p:cNvPr id="176131" name="Rectangle 3"/>
          <p:cNvSpPr>
            <a:spLocks noGrp="1" noChangeArrowheads="1"/>
          </p:cNvSpPr>
          <p:nvPr>
            <p:ph type="body" idx="1"/>
          </p:nvPr>
        </p:nvSpPr>
        <p:spPr>
          <a:xfrm>
            <a:off x="179388" y="1341438"/>
            <a:ext cx="8785225" cy="5516562"/>
          </a:xfrm>
        </p:spPr>
        <p:txBody>
          <a:bodyPr/>
          <a:lstStyle/>
          <a:p>
            <a:pPr>
              <a:lnSpc>
                <a:spcPct val="90000"/>
              </a:lnSpc>
            </a:pPr>
            <a:r>
              <a:rPr lang="en-US" altLang="ja-JP" sz="2800"/>
              <a:t>Korean War inflation reduced Japan’s cost competitiveness, especially coal &amp; steel.</a:t>
            </a:r>
          </a:p>
          <a:p>
            <a:pPr>
              <a:lnSpc>
                <a:spcPct val="90000"/>
              </a:lnSpc>
            </a:pPr>
            <a:r>
              <a:rPr lang="en-US" altLang="ja-JP" sz="2800"/>
              <a:t>Competitiveness was regained by investing</a:t>
            </a:r>
            <a:br>
              <a:rPr lang="en-US" altLang="ja-JP" sz="2800"/>
            </a:br>
            <a:r>
              <a:rPr lang="en-US" altLang="ja-JP" sz="2800"/>
              <a:t>in large-scale production and new technology.</a:t>
            </a:r>
            <a:br>
              <a:rPr lang="en-US" altLang="ja-JP" sz="2800"/>
            </a:br>
            <a:r>
              <a:rPr lang="en-US" altLang="ja-JP" sz="2800"/>
              <a:t>Industry must exit if uncompetitive (coal).</a:t>
            </a:r>
          </a:p>
          <a:p>
            <a:pPr>
              <a:lnSpc>
                <a:spcPct val="90000"/>
              </a:lnSpc>
            </a:pPr>
            <a:r>
              <a:rPr lang="en-US" altLang="ja-JP" sz="2800"/>
              <a:t>Funds: private company profits from the</a:t>
            </a:r>
            <a:br>
              <a:rPr lang="en-US" altLang="ja-JP" sz="2800"/>
            </a:br>
            <a:r>
              <a:rPr lang="en-US" altLang="ja-JP" sz="2800"/>
              <a:t>Korean War boom.</a:t>
            </a:r>
          </a:p>
          <a:p>
            <a:pPr>
              <a:lnSpc>
                <a:spcPct val="90000"/>
              </a:lnSpc>
            </a:pPr>
            <a:r>
              <a:rPr lang="en-US" altLang="ja-JP" sz="2800"/>
              <a:t>Tight macroeconomic policy under a fixed</a:t>
            </a:r>
            <a:br>
              <a:rPr lang="en-US" altLang="ja-JP" sz="2800"/>
            </a:br>
            <a:r>
              <a:rPr lang="en-US" altLang="ja-JP" sz="2800"/>
              <a:t>exchange rate to force rationalization.</a:t>
            </a:r>
          </a:p>
          <a:p>
            <a:pPr>
              <a:lnSpc>
                <a:spcPct val="90000"/>
              </a:lnSpc>
            </a:pPr>
            <a:r>
              <a:rPr lang="en-US" altLang="ja-JP" sz="2800" i="1"/>
              <a:t>Economic White Paper 1956 </a:t>
            </a:r>
            <a:r>
              <a:rPr lang="en-US" altLang="ja-JP" sz="2800"/>
              <a:t>(MITI): “We are no longer in the postwar period”—the recovery phase is over, new sources of growth must be found (liberalization &amp; integration are not enough).</a:t>
            </a:r>
          </a:p>
        </p:txBody>
      </p:sp>
      <p:sp>
        <p:nvSpPr>
          <p:cNvPr id="176132" name="Text Box 4"/>
          <p:cNvSpPr txBox="1">
            <a:spLocks noChangeArrowheads="1"/>
          </p:cNvSpPr>
          <p:nvPr/>
        </p:nvSpPr>
        <p:spPr bwMode="auto">
          <a:xfrm>
            <a:off x="6948488" y="0"/>
            <a:ext cx="2195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spcBef>
                <a:spcPct val="50000"/>
              </a:spcBef>
            </a:pPr>
            <a:r>
              <a:rPr lang="en-US" altLang="ja-JP" b="1">
                <a:solidFill>
                  <a:srgbClr val="006600"/>
                </a:solidFill>
                <a:latin typeface="Arial" panose="020B0604020202020204" pitchFamily="34" charset="0"/>
              </a:rPr>
              <a:t>PP.162-65</a:t>
            </a:r>
          </a:p>
        </p:txBody>
      </p:sp>
      <p:pic>
        <p:nvPicPr>
          <p:cNvPr id="176134" name="Picture 6" descr="55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476250"/>
            <a:ext cx="1908175" cy="1404938"/>
          </a:xfrm>
          <a:prstGeom prst="rect">
            <a:avLst/>
          </a:prstGeom>
          <a:noFill/>
          <a:extLst>
            <a:ext uri="{909E8E84-426E-40DD-AFC4-6F175D3DCCD1}">
              <a14:hiddenFill xmlns:a14="http://schemas.microsoft.com/office/drawing/2010/main">
                <a:solidFill>
                  <a:srgbClr val="FFFFFF"/>
                </a:solidFill>
              </a14:hiddenFill>
            </a:ext>
          </a:extLst>
        </p:spPr>
      </p:pic>
      <p:sp>
        <p:nvSpPr>
          <p:cNvPr id="176135" name="Text Box 7"/>
          <p:cNvSpPr txBox="1">
            <a:spLocks noChangeArrowheads="1"/>
          </p:cNvSpPr>
          <p:nvPr/>
        </p:nvSpPr>
        <p:spPr bwMode="auto">
          <a:xfrm>
            <a:off x="7129463" y="1773238"/>
            <a:ext cx="2051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1400" b="1">
                <a:solidFill>
                  <a:srgbClr val="990000"/>
                </a:solidFill>
              </a:rPr>
              <a:t>Anti-rationalization negotiation, 1955</a:t>
            </a:r>
          </a:p>
        </p:txBody>
      </p:sp>
      <p:pic>
        <p:nvPicPr>
          <p:cNvPr id="176137" name="Picture 9" descr="196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349500"/>
            <a:ext cx="1847850" cy="2374900"/>
          </a:xfrm>
          <a:prstGeom prst="rect">
            <a:avLst/>
          </a:prstGeom>
          <a:noFill/>
          <a:extLst>
            <a:ext uri="{909E8E84-426E-40DD-AFC4-6F175D3DCCD1}">
              <a14:hiddenFill xmlns:a14="http://schemas.microsoft.com/office/drawing/2010/main">
                <a:solidFill>
                  <a:srgbClr val="FFFFFF"/>
                </a:solidFill>
              </a14:hiddenFill>
            </a:ext>
          </a:extLst>
        </p:spPr>
      </p:pic>
      <p:sp>
        <p:nvSpPr>
          <p:cNvPr id="176138" name="Text Box 10"/>
          <p:cNvSpPr txBox="1">
            <a:spLocks noChangeArrowheads="1"/>
          </p:cNvSpPr>
          <p:nvPr/>
        </p:nvSpPr>
        <p:spPr bwMode="auto">
          <a:xfrm>
            <a:off x="7164388" y="4640263"/>
            <a:ext cx="19796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1400" b="1">
                <a:solidFill>
                  <a:srgbClr val="990000"/>
                </a:solidFill>
              </a:rPr>
              <a:t>Anti-rationalization rally, 1961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533" name="Group 117"/>
          <p:cNvGraphicFramePr>
            <a:graphicFrameLocks noGrp="1"/>
          </p:cNvGraphicFramePr>
          <p:nvPr/>
        </p:nvGraphicFramePr>
        <p:xfrm>
          <a:off x="323850" y="765175"/>
          <a:ext cx="8569325" cy="3899160"/>
        </p:xfrm>
        <a:graphic>
          <a:graphicData uri="http://schemas.openxmlformats.org/drawingml/2006/table">
            <a:tbl>
              <a:tblPr/>
              <a:tblGrid>
                <a:gridCol w="2160588"/>
                <a:gridCol w="1223962"/>
                <a:gridCol w="5184775"/>
              </a:tblGrid>
              <a:tr h="431800">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Product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Cost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Method</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Pig iron</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- 4%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Pre-treatment of materials</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Steel making</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-10%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Large-scale open hearth furnace using oxygen</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Flat steel</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- 27%</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Comparison of continuous casting and traditional equipment</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Steel pipe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- 30%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Comparison of Fretz-Moon method and old seamless pipe making method</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Oil refinery</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- 15%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Comparison of latest and traditional method</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Rayon fiber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- 25%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Comparison of continuous &amp; traditional method</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Ammonium sulfate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- 21%</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Joint production of urea</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8513" name="Text Box 97"/>
          <p:cNvSpPr txBox="1">
            <a:spLocks noChangeArrowheads="1"/>
          </p:cNvSpPr>
          <p:nvPr/>
        </p:nvSpPr>
        <p:spPr bwMode="auto">
          <a:xfrm>
            <a:off x="971550" y="112713"/>
            <a:ext cx="7200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altLang="ja-JP" sz="3200" b="1">
                <a:solidFill>
                  <a:srgbClr val="000066"/>
                </a:solidFill>
              </a:rPr>
              <a:t>Examples of Rationalization</a:t>
            </a:r>
          </a:p>
        </p:txBody>
      </p:sp>
      <p:sp>
        <p:nvSpPr>
          <p:cNvPr id="188514" name="Text Box 98"/>
          <p:cNvSpPr txBox="1">
            <a:spLocks noChangeArrowheads="1"/>
          </p:cNvSpPr>
          <p:nvPr/>
        </p:nvSpPr>
        <p:spPr bwMode="auto">
          <a:xfrm>
            <a:off x="539750" y="6381750"/>
            <a:ext cx="8353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800"/>
              <a:t>Sources: </a:t>
            </a:r>
            <a:r>
              <a:rPr lang="en-US" altLang="ja-JP" sz="1800" i="1"/>
              <a:t>Postwar History of the Steel Industry</a:t>
            </a:r>
            <a:r>
              <a:rPr lang="en-US" altLang="ja-JP" sz="1800"/>
              <a:t>; </a:t>
            </a:r>
            <a:r>
              <a:rPr lang="en-US" altLang="ja-JP" sz="1800" i="1"/>
              <a:t>Industrial Rationalization White Paper</a:t>
            </a:r>
            <a:r>
              <a:rPr lang="en-US" altLang="ja-JP" sz="1800"/>
              <a:t>.</a:t>
            </a:r>
          </a:p>
        </p:txBody>
      </p:sp>
      <p:sp>
        <p:nvSpPr>
          <p:cNvPr id="188534" name="Text Box 118"/>
          <p:cNvSpPr txBox="1">
            <a:spLocks noChangeArrowheads="1"/>
          </p:cNvSpPr>
          <p:nvPr/>
        </p:nvSpPr>
        <p:spPr bwMode="auto">
          <a:xfrm>
            <a:off x="395288" y="4941888"/>
            <a:ext cx="84248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2200" b="1"/>
              <a:t>Cost reduction of industrial materials was achieved by investing in new technology and/or large production capacity.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idx="4294967295"/>
          </p:nvPr>
        </p:nvSpPr>
        <p:spPr>
          <a:xfrm>
            <a:off x="323850" y="260350"/>
            <a:ext cx="7772400" cy="719138"/>
          </a:xfrm>
        </p:spPr>
        <p:txBody>
          <a:bodyPr/>
          <a:lstStyle/>
          <a:p>
            <a:pPr algn="l"/>
            <a:r>
              <a:rPr lang="en-US" altLang="ja-JP" sz="3600">
                <a:solidFill>
                  <a:srgbClr val="800000"/>
                </a:solidFill>
                <a:latin typeface="Tahoma" panose="020B0604030504040204" pitchFamily="34" charset="0"/>
              </a:rPr>
              <a:t>Monozukuri </a:t>
            </a:r>
            <a:r>
              <a:rPr lang="en-US" altLang="ja-JP" sz="2800">
                <a:solidFill>
                  <a:srgbClr val="800000"/>
                </a:solidFill>
                <a:latin typeface="Tahoma" panose="020B0604030504040204" pitchFamily="34" charset="0"/>
              </a:rPr>
              <a:t>(Manufacturing) </a:t>
            </a:r>
            <a:r>
              <a:rPr lang="en-US" altLang="ja-JP" sz="3600">
                <a:solidFill>
                  <a:srgbClr val="800000"/>
                </a:solidFill>
                <a:latin typeface="Tahoma" panose="020B0604030504040204" pitchFamily="34" charset="0"/>
              </a:rPr>
              <a:t>Spirit</a:t>
            </a:r>
          </a:p>
        </p:txBody>
      </p:sp>
      <p:sp>
        <p:nvSpPr>
          <p:cNvPr id="244739" name="Rectangle 3"/>
          <p:cNvSpPr>
            <a:spLocks noGrp="1" noChangeArrowheads="1"/>
          </p:cNvSpPr>
          <p:nvPr>
            <p:ph type="body" idx="4294967295"/>
          </p:nvPr>
        </p:nvSpPr>
        <p:spPr>
          <a:xfrm>
            <a:off x="611188" y="981075"/>
            <a:ext cx="8062912" cy="2952750"/>
          </a:xfrm>
        </p:spPr>
        <p:txBody>
          <a:bodyPr/>
          <a:lstStyle/>
          <a:p>
            <a:r>
              <a:rPr lang="en-US" altLang="ja-JP" sz="2400" i="1"/>
              <a:t>Mono</a:t>
            </a:r>
            <a:r>
              <a:rPr lang="en-US" altLang="ja-JP" sz="2400"/>
              <a:t> means “thing” and </a:t>
            </a:r>
            <a:r>
              <a:rPr lang="en-US" altLang="ja-JP" sz="2400" i="1"/>
              <a:t>zukuri</a:t>
            </a:r>
            <a:r>
              <a:rPr lang="en-US" altLang="ja-JP" sz="2400"/>
              <a:t> (</a:t>
            </a:r>
            <a:r>
              <a:rPr lang="en-US" altLang="ja-JP" sz="2400" i="1"/>
              <a:t>tsukuri</a:t>
            </a:r>
            <a:r>
              <a:rPr lang="en-US" altLang="ja-JP" sz="2400"/>
              <a:t>) means “making” in indigenous Japanese language.</a:t>
            </a:r>
          </a:p>
          <a:p>
            <a:r>
              <a:rPr lang="en-US" altLang="ja-JP" sz="2400"/>
              <a:t>It describes sincere attitude toward production with pride, skill and dedication. It is a </a:t>
            </a:r>
            <a:r>
              <a:rPr lang="en-US" altLang="ja-JP" sz="2400" i="1"/>
              <a:t>way</a:t>
            </a:r>
            <a:r>
              <a:rPr lang="en-US" altLang="ja-JP" sz="2400"/>
              <a:t> of pursuing innovation and perfection, often disregarding profit or balance sheet.</a:t>
            </a:r>
          </a:p>
          <a:p>
            <a:r>
              <a:rPr lang="en-US" altLang="ja-JP" sz="2400"/>
              <a:t>Many of Japan’s excellent manufacturing firms were founded by engineers full of monozukuri spirit.</a:t>
            </a:r>
          </a:p>
        </p:txBody>
      </p:sp>
      <p:sp>
        <p:nvSpPr>
          <p:cNvPr id="244740" name="Text Box 4"/>
          <p:cNvSpPr txBox="1">
            <a:spLocks noChangeArrowheads="1"/>
          </p:cNvSpPr>
          <p:nvPr/>
        </p:nvSpPr>
        <p:spPr bwMode="auto">
          <a:xfrm>
            <a:off x="6372225" y="0"/>
            <a:ext cx="277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a:spcBef>
                <a:spcPct val="50000"/>
              </a:spcBef>
              <a:buFontTx/>
              <a:buNone/>
            </a:pPr>
            <a:r>
              <a:rPr lang="en-US" altLang="ja-JP" sz="2400" b="1">
                <a:solidFill>
                  <a:srgbClr val="006600"/>
                </a:solidFill>
                <a:latin typeface="Arial" panose="020B0604020202020204" pitchFamily="34" charset="0"/>
              </a:rPr>
              <a:t>PP.65, 179-181</a:t>
            </a:r>
          </a:p>
        </p:txBody>
      </p:sp>
      <p:pic>
        <p:nvPicPr>
          <p:cNvPr id="244741" name="Picture 5" descr="mor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933825"/>
            <a:ext cx="14097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3" name="Picture 7" descr="ho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933825"/>
            <a:ext cx="15890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4" name="Picture 8" descr="matsushi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3933825"/>
            <a:ext cx="161766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5" name="Text Box 9"/>
          <p:cNvSpPr txBox="1">
            <a:spLocks noChangeArrowheads="1"/>
          </p:cNvSpPr>
          <p:nvPr/>
        </p:nvSpPr>
        <p:spPr bwMode="auto">
          <a:xfrm>
            <a:off x="215900" y="6021388"/>
            <a:ext cx="22685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1600"/>
              <a:t>Kiichiro Toyoda</a:t>
            </a:r>
            <a:br>
              <a:rPr lang="en-US" altLang="ja-JP" sz="1600"/>
            </a:br>
            <a:r>
              <a:rPr lang="en-US" altLang="ja-JP" sz="1600"/>
              <a:t> (Toyota car production)</a:t>
            </a:r>
            <a:br>
              <a:rPr lang="en-US" altLang="ja-JP" sz="1600"/>
            </a:br>
            <a:r>
              <a:rPr lang="en-US" altLang="ja-JP" sz="1600"/>
              <a:t>1894-1952</a:t>
            </a:r>
            <a:endParaRPr lang="en-US" altLang="ja-JP"/>
          </a:p>
        </p:txBody>
      </p:sp>
      <p:sp>
        <p:nvSpPr>
          <p:cNvPr id="244746" name="Text Box 10"/>
          <p:cNvSpPr txBox="1">
            <a:spLocks noChangeArrowheads="1"/>
          </p:cNvSpPr>
          <p:nvPr/>
        </p:nvSpPr>
        <p:spPr bwMode="auto">
          <a:xfrm>
            <a:off x="2413000" y="6021388"/>
            <a:ext cx="20875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1600"/>
              <a:t>Konosuke Matsushita (Panasonic founder)</a:t>
            </a:r>
            <a:br>
              <a:rPr lang="en-US" altLang="ja-JP" sz="1600"/>
            </a:br>
            <a:r>
              <a:rPr lang="en-US" altLang="ja-JP" sz="1600"/>
              <a:t>1894-1989</a:t>
            </a:r>
          </a:p>
        </p:txBody>
      </p:sp>
      <p:sp>
        <p:nvSpPr>
          <p:cNvPr id="244747" name="Text Box 11"/>
          <p:cNvSpPr txBox="1">
            <a:spLocks noChangeArrowheads="1"/>
          </p:cNvSpPr>
          <p:nvPr/>
        </p:nvSpPr>
        <p:spPr bwMode="auto">
          <a:xfrm>
            <a:off x="4643438" y="6021388"/>
            <a:ext cx="18732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1600"/>
              <a:t>Soichiro Honda</a:t>
            </a:r>
            <a:br>
              <a:rPr lang="en-US" altLang="ja-JP" sz="1600"/>
            </a:br>
            <a:r>
              <a:rPr lang="en-US" altLang="ja-JP" sz="1600"/>
              <a:t>(Honda founder)</a:t>
            </a:r>
            <a:br>
              <a:rPr lang="en-US" altLang="ja-JP" sz="1600"/>
            </a:br>
            <a:r>
              <a:rPr lang="en-US" altLang="ja-JP" sz="1600"/>
              <a:t>1906-1991</a:t>
            </a:r>
          </a:p>
        </p:txBody>
      </p:sp>
      <p:sp>
        <p:nvSpPr>
          <p:cNvPr id="244748" name="Text Box 12"/>
          <p:cNvSpPr txBox="1">
            <a:spLocks noChangeArrowheads="1"/>
          </p:cNvSpPr>
          <p:nvPr/>
        </p:nvSpPr>
        <p:spPr bwMode="auto">
          <a:xfrm>
            <a:off x="6732588" y="6021388"/>
            <a:ext cx="18732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1600"/>
              <a:t>Akio Morita (Sony’s co-founder)</a:t>
            </a:r>
            <a:br>
              <a:rPr lang="en-US" altLang="ja-JP" sz="1600"/>
            </a:br>
            <a:r>
              <a:rPr lang="en-US" altLang="ja-JP" sz="1600"/>
              <a:t>1921-1999</a:t>
            </a:r>
          </a:p>
        </p:txBody>
      </p:sp>
      <p:pic>
        <p:nvPicPr>
          <p:cNvPr id="24474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933825"/>
            <a:ext cx="1538287" cy="201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Eclipse</Template>
  <TotalTime>5635</TotalTime>
  <Words>2281</Words>
  <Application>Microsoft Office PowerPoint</Application>
  <PresentationFormat>画面に合わせる (4:3)</PresentationFormat>
  <Paragraphs>388</Paragraphs>
  <Slides>34</Slides>
  <Notes>11</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4" baseType="lpstr">
      <vt:lpstr>ＭＳ Ｐゴシック</vt:lpstr>
      <vt:lpstr>ＭＳ Ｐ明朝</vt:lpstr>
      <vt:lpstr>Arial</vt:lpstr>
      <vt:lpstr>Arial Black</vt:lpstr>
      <vt:lpstr>Tahoma</vt:lpstr>
      <vt:lpstr>Times New Roman</vt:lpstr>
      <vt:lpstr>Verdana</vt:lpstr>
      <vt:lpstr>Wingdings</vt:lpstr>
      <vt:lpstr>標準デザイン</vt:lpstr>
      <vt:lpstr>グラフ</vt:lpstr>
      <vt:lpstr>Economic Development of Japan</vt:lpstr>
      <vt:lpstr>Postwar High Growth Mid 1950s to early 1970s</vt:lpstr>
      <vt:lpstr>Avoiding Middle Income Traps</vt:lpstr>
      <vt:lpstr>PowerPoint プレゼンテーション</vt:lpstr>
      <vt:lpstr>PowerPoint プレゼンテーション</vt:lpstr>
      <vt:lpstr>Primary Energy Sources 1953-2012</vt:lpstr>
      <vt:lpstr>Rationalization 合理化 (1950s)</vt:lpstr>
      <vt:lpstr>PowerPoint プレゼンテーション</vt:lpstr>
      <vt:lpstr>Monozukuri (Manufacturing) Spirit</vt:lpstr>
      <vt:lpstr>How Japan Developed Kaizen</vt:lpstr>
      <vt:lpstr>PowerPoint プレゼンテーション</vt:lpstr>
      <vt:lpstr>Five S</vt:lpstr>
      <vt:lpstr>PowerPoint プレゼンテーション</vt:lpstr>
      <vt:lpstr>Core NPOs for Quality and Productivity Improvement</vt:lpstr>
      <vt:lpstr>Role of Private Sector Organizations in Introduction, Development and Diffusion of Foreign Technologies</vt:lpstr>
      <vt:lpstr>Study Missions Sent Abroad by JPC (1955-60)</vt:lpstr>
      <vt:lpstr>MITI and Industrial Policy</vt:lpstr>
      <vt:lpstr>MITI’s Industrial Policy in the 1950s &amp; 1960s Prof. Tetsuji Okazaki, Nikkei Shimbun, July 15, 2016</vt:lpstr>
      <vt:lpstr>Industrial Policies in Japan (From Prof. Akira Suehiro’s 2006 Slides)</vt:lpstr>
      <vt:lpstr>Industrial Policies in Japan (1) FIL</vt:lpstr>
      <vt:lpstr>PowerPoint プレゼンテーション</vt:lpstr>
      <vt:lpstr>PowerPoint プレゼンテーション</vt:lpstr>
      <vt:lpstr>PowerPoint プレゼンテーション</vt:lpstr>
      <vt:lpstr>Industrial Policies in Japan (2)  Structure and Mechanism</vt:lpstr>
      <vt:lpstr>PowerPoint プレゼンテーション</vt:lpstr>
      <vt:lpstr>Industrial Policies in Japan (3)  Promotion of the Machine Tool Industry</vt:lpstr>
      <vt:lpstr>Industrial Policies in Japan (4)  Return-match Game and Learning Effect</vt:lpstr>
      <vt:lpstr>Labor Surplus Ends around 1960</vt:lpstr>
      <vt:lpstr>Internal Labor Migration Model Lewis, Fei-Ranis, Harris-Todaro</vt:lpstr>
      <vt:lpstr>Japanese SMEs and “Dual Structure”</vt:lpstr>
      <vt:lpstr>Consumption Boom—Cause or Effect?</vt:lpstr>
      <vt:lpstr>Four Major Pollution Lawsuits</vt:lpstr>
      <vt:lpstr>Environmental Policy Shift</vt:lpstr>
      <vt:lpstr>PowerPoint プレゼンテーション</vt:lpstr>
    </vt:vector>
  </TitlesOfParts>
  <Company>GRIPS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Kenichi Ohno</dc:creator>
  <cp:lastModifiedBy>大野 健一</cp:lastModifiedBy>
  <cp:revision>298</cp:revision>
  <dcterms:created xsi:type="dcterms:W3CDTF">2003-07-09T05:08:37Z</dcterms:created>
  <dcterms:modified xsi:type="dcterms:W3CDTF">2017-06-29T05:46:42Z</dcterms:modified>
</cp:coreProperties>
</file>